
<file path=[Content_Types].xml><?xml version="1.0" encoding="utf-8"?>
<Types xmlns="http://schemas.openxmlformats.org/package/2006/content-types">
  <Default Extension="png" ContentType="image/png"/>
  <Default Extension="m4a" ContentType="audio/mp4"/>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42" r:id="rId2"/>
    <p:sldId id="361" r:id="rId3"/>
    <p:sldId id="359" r:id="rId4"/>
    <p:sldId id="343" r:id="rId5"/>
    <p:sldId id="344" r:id="rId6"/>
    <p:sldId id="345" r:id="rId7"/>
    <p:sldId id="360" r:id="rId8"/>
    <p:sldId id="269" r:id="rId9"/>
    <p:sldId id="347" r:id="rId10"/>
    <p:sldId id="375" r:id="rId11"/>
    <p:sldId id="363" r:id="rId12"/>
    <p:sldId id="364" r:id="rId13"/>
    <p:sldId id="365" r:id="rId14"/>
    <p:sldId id="366" r:id="rId15"/>
    <p:sldId id="367" r:id="rId16"/>
    <p:sldId id="369" r:id="rId17"/>
    <p:sldId id="370" r:id="rId18"/>
    <p:sldId id="371" r:id="rId19"/>
    <p:sldId id="372" r:id="rId20"/>
    <p:sldId id="266" r:id="rId21"/>
    <p:sldId id="319" r:id="rId22"/>
    <p:sldId id="349" r:id="rId23"/>
    <p:sldId id="353" r:id="rId24"/>
    <p:sldId id="368" r:id="rId25"/>
    <p:sldId id="373" r:id="rId26"/>
    <p:sldId id="374" r:id="rId27"/>
  </p:sldIdLst>
  <p:sldSz cx="9144000" cy="6858000" type="screen4x3"/>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3735"/>
    <a:srgbClr val="FFFFFF"/>
    <a:srgbClr val="FD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538" autoAdjust="0"/>
  </p:normalViewPr>
  <p:slideViewPr>
    <p:cSldViewPr>
      <p:cViewPr varScale="1">
        <p:scale>
          <a:sx n="55" d="100"/>
          <a:sy n="55" d="100"/>
        </p:scale>
        <p:origin x="2170" y="96"/>
      </p:cViewPr>
      <p:guideLst>
        <p:guide orient="horz" pos="2160"/>
        <p:guide pos="2880"/>
      </p:guideLst>
    </p:cSldViewPr>
  </p:slideViewPr>
  <p:notesTextViewPr>
    <p:cViewPr>
      <p:scale>
        <a:sx n="1" d="1"/>
        <a:sy n="1" d="1"/>
      </p:scale>
      <p:origin x="0" y="0"/>
    </p:cViewPr>
  </p:notesTextViewPr>
  <p:sorterViewPr>
    <p:cViewPr varScale="1">
      <p:scale>
        <a:sx n="1" d="1"/>
        <a:sy n="1" d="1"/>
      </p:scale>
      <p:origin x="0" y="-1315"/>
    </p:cViewPr>
  </p:sorterViewPr>
  <p:notesViewPr>
    <p:cSldViewPr>
      <p:cViewPr varScale="1">
        <p:scale>
          <a:sx n="64" d="100"/>
          <a:sy n="64" d="100"/>
        </p:scale>
        <p:origin x="3077"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59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95738" y="0"/>
            <a:ext cx="3055937" cy="466725"/>
          </a:xfrm>
          <a:prstGeom prst="rect">
            <a:avLst/>
          </a:prstGeom>
        </p:spPr>
        <p:txBody>
          <a:bodyPr vert="horz" lIns="91440" tIns="45720" rIns="91440" bIns="45720" rtlCol="0"/>
          <a:lstStyle>
            <a:lvl1pPr algn="r">
              <a:defRPr sz="1200"/>
            </a:lvl1pPr>
          </a:lstStyle>
          <a:p>
            <a:fld id="{364A5D90-CFF9-4503-BD2A-24AFE8B12874}" type="datetimeFigureOut">
              <a:rPr lang="en-US" smtClean="0"/>
              <a:t>2/13/2015</a:t>
            </a:fld>
            <a:endParaRPr lang="en-US"/>
          </a:p>
        </p:txBody>
      </p:sp>
      <p:sp>
        <p:nvSpPr>
          <p:cNvPr id="4" name="Footer Placeholder 3"/>
          <p:cNvSpPr>
            <a:spLocks noGrp="1"/>
          </p:cNvSpPr>
          <p:nvPr>
            <p:ph type="ftr" sz="quarter" idx="2"/>
          </p:nvPr>
        </p:nvSpPr>
        <p:spPr>
          <a:xfrm>
            <a:off x="0" y="8842375"/>
            <a:ext cx="3055938"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95738" y="8842375"/>
            <a:ext cx="3055937" cy="466725"/>
          </a:xfrm>
          <a:prstGeom prst="rect">
            <a:avLst/>
          </a:prstGeom>
        </p:spPr>
        <p:txBody>
          <a:bodyPr vert="horz" lIns="91440" tIns="45720" rIns="91440" bIns="45720" rtlCol="0" anchor="b"/>
          <a:lstStyle>
            <a:lvl1pPr algn="r">
              <a:defRPr sz="1200"/>
            </a:lvl1pPr>
          </a:lstStyle>
          <a:p>
            <a:fld id="{8BF58859-D823-4F6E-A169-1EBD901B2977}" type="slidenum">
              <a:rPr lang="en-US" smtClean="0"/>
              <a:t>‹#›</a:t>
            </a:fld>
            <a:endParaRPr lang="en-US"/>
          </a:p>
        </p:txBody>
      </p:sp>
    </p:spTree>
    <p:extLst>
      <p:ext uri="{BB962C8B-B14F-4D97-AF65-F5344CB8AC3E}">
        <p14:creationId xmlns:p14="http://schemas.microsoft.com/office/powerpoint/2010/main" val="4138007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5455"/>
          </a:xfrm>
          <a:prstGeom prst="rect">
            <a:avLst/>
          </a:prstGeom>
        </p:spPr>
        <p:txBody>
          <a:bodyPr vert="horz" lIns="93497" tIns="46749" rIns="93497" bIns="46749" rtlCol="0"/>
          <a:lstStyle>
            <a:lvl1pPr algn="r">
              <a:defRPr sz="1200"/>
            </a:lvl1pPr>
          </a:lstStyle>
          <a:p>
            <a:fld id="{4E8B02B4-7617-465B-B3F2-83E04626AACA}" type="datetimeFigureOut">
              <a:rPr lang="en-US" smtClean="0"/>
              <a:t>2/13/2015</a:t>
            </a:fld>
            <a:endParaRPr lang="en-US"/>
          </a:p>
        </p:txBody>
      </p:sp>
      <p:sp>
        <p:nvSpPr>
          <p:cNvPr id="4" name="Slide Image Placeholder 3"/>
          <p:cNvSpPr>
            <a:spLocks noGrp="1" noRot="1" noChangeAspect="1"/>
          </p:cNvSpPr>
          <p:nvPr>
            <p:ph type="sldImg" idx="2"/>
          </p:nvPr>
        </p:nvSpPr>
        <p:spPr>
          <a:xfrm>
            <a:off x="1200150" y="698500"/>
            <a:ext cx="4654550" cy="3490913"/>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1200150" y="4421823"/>
            <a:ext cx="4536282" cy="4189095"/>
          </a:xfrm>
          <a:prstGeom prst="rect">
            <a:avLst/>
          </a:prstGeom>
        </p:spPr>
        <p:txBody>
          <a:bodyPr vert="horz" lIns="93497" tIns="46749" rIns="93497" bIns="467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29"/>
            <a:ext cx="3056414" cy="465455"/>
          </a:xfrm>
          <a:prstGeom prst="rect">
            <a:avLst/>
          </a:prstGeom>
        </p:spPr>
        <p:txBody>
          <a:bodyPr vert="horz" lIns="93497" tIns="46749" rIns="93497" bIns="46749" rtlCol="0" anchor="b"/>
          <a:lstStyle>
            <a:lvl1pPr algn="r">
              <a:defRPr sz="1200"/>
            </a:lvl1pPr>
          </a:lstStyle>
          <a:p>
            <a:fld id="{62D66624-8E1A-46DE-8155-59C5654B78BF}" type="slidenum">
              <a:rPr lang="en-US" smtClean="0"/>
              <a:t>‹#›</a:t>
            </a:fld>
            <a:endParaRPr lang="en-US"/>
          </a:p>
        </p:txBody>
      </p:sp>
    </p:spTree>
    <p:extLst>
      <p:ext uri="{BB962C8B-B14F-4D97-AF65-F5344CB8AC3E}">
        <p14:creationId xmlns:p14="http://schemas.microsoft.com/office/powerpoint/2010/main" val="3959298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a:t>
            </a:fld>
            <a:endParaRPr lang="en-US"/>
          </a:p>
        </p:txBody>
      </p:sp>
    </p:spTree>
    <p:extLst>
      <p:ext uri="{BB962C8B-B14F-4D97-AF65-F5344CB8AC3E}">
        <p14:creationId xmlns:p14="http://schemas.microsoft.com/office/powerpoint/2010/main" val="885477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t>
            </a:r>
            <a:r>
              <a:rPr lang="en-US" baseline="0" dirty="0" smtClean="0"/>
              <a:t> it is important to understand </a:t>
            </a:r>
            <a:r>
              <a:rPr lang="en-US" dirty="0" smtClean="0"/>
              <a:t>that </a:t>
            </a:r>
            <a:r>
              <a:rPr lang="en-US" dirty="0"/>
              <a:t>information privacy is a budget </a:t>
            </a:r>
            <a:r>
              <a:rPr lang="en-US" dirty="0" smtClean="0"/>
              <a:t>constrained problem </a:t>
            </a:r>
            <a:r>
              <a:rPr lang="en-US" baseline="0" dirty="0" smtClean="0"/>
              <a:t>as proven mathematically by </a:t>
            </a:r>
            <a:r>
              <a:rPr lang="en-US" dirty="0" smtClean="0"/>
              <a:t>privacy experts …that </a:t>
            </a:r>
            <a:r>
              <a:rPr lang="en-US" dirty="0"/>
              <a:t>privacy and use of the data MUST be balanced.</a:t>
            </a:r>
          </a:p>
          <a:p>
            <a:r>
              <a:rPr lang="en-US" dirty="0"/>
              <a:t>The goal is to achieve the maximum utility under a fixed privacy budget. </a:t>
            </a:r>
            <a:r>
              <a:rPr lang="en-US" dirty="0" smtClean="0"/>
              <a:t> You can not assume unlimited privacy in the real world.</a:t>
            </a:r>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10</a:t>
            </a:fld>
            <a:endParaRPr lang="en-US"/>
          </a:p>
        </p:txBody>
      </p:sp>
    </p:spTree>
    <p:extLst>
      <p:ext uri="{BB962C8B-B14F-4D97-AF65-F5344CB8AC3E}">
        <p14:creationId xmlns:p14="http://schemas.microsoft.com/office/powerpoint/2010/main" val="2281529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1796"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8960" indent="-280370">
              <a:defRPr kumimoji="1" sz="1400">
                <a:solidFill>
                  <a:schemeClr val="tx1"/>
                </a:solidFill>
                <a:latin typeface="Times New Roman" pitchFamily="18" charset="0"/>
                <a:ea typeface="굴림" pitchFamily="50" charset="-127"/>
              </a:defRPr>
            </a:lvl2pPr>
            <a:lvl3pPr marL="1121477" indent="-224295">
              <a:defRPr kumimoji="1" sz="1400">
                <a:solidFill>
                  <a:schemeClr val="tx1"/>
                </a:solidFill>
                <a:latin typeface="Times New Roman" pitchFamily="18" charset="0"/>
                <a:ea typeface="굴림" pitchFamily="50" charset="-127"/>
              </a:defRPr>
            </a:lvl3pPr>
            <a:lvl4pPr marL="1570067" indent="-224295">
              <a:defRPr kumimoji="1" sz="1400">
                <a:solidFill>
                  <a:schemeClr val="tx1"/>
                </a:solidFill>
                <a:latin typeface="Times New Roman" pitchFamily="18" charset="0"/>
                <a:ea typeface="굴림" pitchFamily="50" charset="-127"/>
              </a:defRPr>
            </a:lvl4pPr>
            <a:lvl5pPr marL="2018658" indent="-224295">
              <a:defRPr kumimoji="1" sz="1400">
                <a:solidFill>
                  <a:schemeClr val="tx1"/>
                </a:solidFill>
                <a:latin typeface="Times New Roman" pitchFamily="18" charset="0"/>
                <a:ea typeface="굴림" pitchFamily="50" charset="-127"/>
              </a:defRPr>
            </a:lvl5pPr>
            <a:lvl6pPr marL="2467249"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5840"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43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02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9D95D63-6C00-475C-8608-3EBE111D1F5B}" type="datetime1">
              <a:rPr kumimoji="0" lang="ko-KR" altLang="en-US" sz="1300"/>
              <a:pPr/>
              <a:t>2015-02-13</a:t>
            </a:fld>
            <a:endParaRPr kumimoji="0" lang="en-US" altLang="ko-KR" sz="1300"/>
          </a:p>
        </p:txBody>
      </p:sp>
      <p:sp>
        <p:nvSpPr>
          <p:cNvPr id="16179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8960" indent="-280370">
              <a:defRPr kumimoji="1" sz="1400">
                <a:solidFill>
                  <a:schemeClr val="tx1"/>
                </a:solidFill>
                <a:latin typeface="Times New Roman" pitchFamily="18" charset="0"/>
                <a:ea typeface="굴림" pitchFamily="50" charset="-127"/>
              </a:defRPr>
            </a:lvl2pPr>
            <a:lvl3pPr marL="1121477" indent="-224295">
              <a:defRPr kumimoji="1" sz="1400">
                <a:solidFill>
                  <a:schemeClr val="tx1"/>
                </a:solidFill>
                <a:latin typeface="Times New Roman" pitchFamily="18" charset="0"/>
                <a:ea typeface="굴림" pitchFamily="50" charset="-127"/>
              </a:defRPr>
            </a:lvl3pPr>
            <a:lvl4pPr marL="1570067" indent="-224295">
              <a:defRPr kumimoji="1" sz="1400">
                <a:solidFill>
                  <a:schemeClr val="tx1"/>
                </a:solidFill>
                <a:latin typeface="Times New Roman" pitchFamily="18" charset="0"/>
                <a:ea typeface="굴림" pitchFamily="50" charset="-127"/>
              </a:defRPr>
            </a:lvl4pPr>
            <a:lvl5pPr marL="2018658" indent="-224295">
              <a:defRPr kumimoji="1" sz="1400">
                <a:solidFill>
                  <a:schemeClr val="tx1"/>
                </a:solidFill>
                <a:latin typeface="Times New Roman" pitchFamily="18" charset="0"/>
                <a:ea typeface="굴림" pitchFamily="50" charset="-127"/>
              </a:defRPr>
            </a:lvl5pPr>
            <a:lvl6pPr marL="2467249"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5840"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43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02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71E6929C-885B-47A1-A79B-C4A34942C0F4}" type="slidenum">
              <a:rPr kumimoji="0" lang="ko-KR" altLang="en-US" sz="1300"/>
              <a:pPr/>
              <a:t>14</a:t>
            </a:fld>
            <a:endParaRPr kumimoji="0" lang="en-US" altLang="ko-KR" sz="1300"/>
          </a:p>
        </p:txBody>
      </p:sp>
    </p:spTree>
    <p:extLst>
      <p:ext uri="{BB962C8B-B14F-4D97-AF65-F5344CB8AC3E}">
        <p14:creationId xmlns:p14="http://schemas.microsoft.com/office/powerpoint/2010/main" val="1525392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access to LOTS of data, often</a:t>
            </a:r>
            <a:r>
              <a:rPr lang="en-US" baseline="0" dirty="0" smtClean="0"/>
              <a:t> times include PII to prep</a:t>
            </a:r>
          </a:p>
          <a:p>
            <a:r>
              <a:rPr lang="en-US" baseline="0" dirty="0" smtClean="0"/>
              <a:t>High risk to privacy</a:t>
            </a:r>
          </a:p>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15</a:t>
            </a:fld>
            <a:endParaRPr lang="en-US"/>
          </a:p>
        </p:txBody>
      </p:sp>
    </p:spTree>
    <p:extLst>
      <p:ext uri="{BB962C8B-B14F-4D97-AF65-F5344CB8AC3E}">
        <p14:creationId xmlns:p14="http://schemas.microsoft.com/office/powerpoint/2010/main" val="397614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2015-02-13</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16</a:t>
            </a:fld>
            <a:endParaRPr kumimoji="0" lang="en-US" altLang="ko-KR" sz="1200"/>
          </a:p>
        </p:txBody>
      </p:sp>
    </p:spTree>
    <p:extLst>
      <p:ext uri="{BB962C8B-B14F-4D97-AF65-F5344CB8AC3E}">
        <p14:creationId xmlns:p14="http://schemas.microsoft.com/office/powerpoint/2010/main" val="3083425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2015-02-13</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17</a:t>
            </a:fld>
            <a:endParaRPr kumimoji="0" lang="en-US" altLang="ko-KR" sz="1200"/>
          </a:p>
        </p:txBody>
      </p:sp>
    </p:spTree>
    <p:extLst>
      <p:ext uri="{BB962C8B-B14F-4D97-AF65-F5344CB8AC3E}">
        <p14:creationId xmlns:p14="http://schemas.microsoft.com/office/powerpoint/2010/main" val="3716403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2015-02-13</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18</a:t>
            </a:fld>
            <a:endParaRPr kumimoji="0" lang="en-US" altLang="ko-KR" sz="1200"/>
          </a:p>
        </p:txBody>
      </p:sp>
    </p:spTree>
    <p:extLst>
      <p:ext uri="{BB962C8B-B14F-4D97-AF65-F5344CB8AC3E}">
        <p14:creationId xmlns:p14="http://schemas.microsoft.com/office/powerpoint/2010/main" val="3012446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information accountability is effective</a:t>
            </a:r>
            <a:r>
              <a:rPr lang="en-US" baseline="0" dirty="0" smtClean="0"/>
              <a:t> in privacy protection!</a:t>
            </a:r>
          </a:p>
          <a:p>
            <a:r>
              <a:rPr lang="en-US" dirty="0" smtClean="0"/>
              <a:t/>
            </a:r>
            <a:br>
              <a:rPr lang="en-US" dirty="0" smtClean="0"/>
            </a:br>
            <a:r>
              <a:rPr lang="en-US" dirty="0" smtClean="0"/>
              <a:t>Although </a:t>
            </a:r>
            <a:r>
              <a:rPr lang="en-US" dirty="0"/>
              <a:t>secrecy (limiting access) seems the instinctive method for best protection, in practice, secrecy has limited power for real protection.  And yet </a:t>
            </a:r>
            <a:r>
              <a:rPr lang="en-US" dirty="0" smtClean="0"/>
              <a:t>it </a:t>
            </a:r>
            <a:r>
              <a:rPr lang="en-US" dirty="0"/>
              <a:t>has </a:t>
            </a:r>
            <a:r>
              <a:rPr lang="en-US" dirty="0" smtClean="0"/>
              <a:t>severe </a:t>
            </a:r>
            <a:r>
              <a:rPr lang="en-US" dirty="0"/>
              <a:t>consequences related to </a:t>
            </a:r>
            <a:r>
              <a:rPr lang="en-US" dirty="0" smtClean="0"/>
              <a:t>the accuracy </a:t>
            </a:r>
            <a:r>
              <a:rPr lang="en-US" dirty="0"/>
              <a:t>of data and decisions, cost of use for legitimate purposes, as well as transparency and democracy.  Many of us have experienced the difficulty of correcting a careless data entry error that has a taken weeks to fix.</a:t>
            </a:r>
          </a:p>
          <a:p>
            <a:r>
              <a:rPr lang="en-US" dirty="0"/>
              <a:t> </a:t>
            </a:r>
          </a:p>
          <a:p>
            <a:r>
              <a:rPr lang="en-US" dirty="0"/>
              <a:t>In contrast, the financial sector has long been able to provide high level of protection on personal financial data, one of the most private information targeted by the most malicious cybercrimes </a:t>
            </a:r>
            <a:r>
              <a:rPr lang="en-US" dirty="0" smtClean="0"/>
              <a:t>today. Our </a:t>
            </a:r>
            <a:r>
              <a:rPr lang="en-US" dirty="0"/>
              <a:t>credit history is our financial social genome which is well protected with a combination of technology and </a:t>
            </a:r>
            <a:r>
              <a:rPr lang="en-US" dirty="0" smtClean="0"/>
              <a:t>governance</a:t>
            </a:r>
            <a:r>
              <a:rPr lang="en-US" baseline="0" dirty="0" smtClean="0"/>
              <a:t> via information accountability.</a:t>
            </a:r>
            <a:endParaRPr lang="en-US" dirty="0" smtClean="0"/>
          </a:p>
          <a:p>
            <a:r>
              <a:rPr lang="en-US" dirty="0"/>
              <a:t> </a:t>
            </a:r>
          </a:p>
          <a:p>
            <a:r>
              <a:rPr lang="en-US" dirty="0"/>
              <a:t>Just as the financial sector has </a:t>
            </a:r>
            <a:r>
              <a:rPr lang="en-US" dirty="0" smtClean="0"/>
              <a:t>succeeded </a:t>
            </a:r>
            <a:r>
              <a:rPr lang="en-US" dirty="0"/>
              <a:t>in providing protection through the use of secure computer software, the building of a safe environment, and increased governance and monitoring of how the data is collected and used, when social genome data libraries can take a similar approach </a:t>
            </a:r>
            <a:r>
              <a:rPr lang="en-US" dirty="0" smtClean="0"/>
              <a:t>these </a:t>
            </a:r>
            <a:r>
              <a:rPr lang="en-US" dirty="0"/>
              <a:t>projects could facilitate the growth of population informatics as a revolutionary research tool to benefit our society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20</a:t>
            </a:fld>
            <a:endParaRPr lang="en-US"/>
          </a:p>
        </p:txBody>
      </p:sp>
    </p:spTree>
    <p:extLst>
      <p:ext uri="{BB962C8B-B14F-4D97-AF65-F5344CB8AC3E}">
        <p14:creationId xmlns:p14="http://schemas.microsoft.com/office/powerpoint/2010/main" val="164937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t>
            </a:r>
            <a:r>
              <a:rPr lang="en-US" baseline="0" dirty="0" smtClean="0"/>
              <a:t> it is important to understand </a:t>
            </a:r>
            <a:r>
              <a:rPr lang="en-US" dirty="0" smtClean="0"/>
              <a:t>that </a:t>
            </a:r>
            <a:r>
              <a:rPr lang="en-US" dirty="0"/>
              <a:t>information privacy is a budget </a:t>
            </a:r>
            <a:r>
              <a:rPr lang="en-US" dirty="0" smtClean="0"/>
              <a:t>constrained problem </a:t>
            </a:r>
            <a:r>
              <a:rPr lang="en-US" baseline="0" dirty="0" smtClean="0"/>
              <a:t>as proven mathematically by </a:t>
            </a:r>
            <a:r>
              <a:rPr lang="en-US" dirty="0" smtClean="0"/>
              <a:t>privacy experts …that </a:t>
            </a:r>
            <a:r>
              <a:rPr lang="en-US" dirty="0"/>
              <a:t>privacy and use of the data MUST be balanced.</a:t>
            </a:r>
          </a:p>
          <a:p>
            <a:r>
              <a:rPr lang="en-US" dirty="0"/>
              <a:t>The goal is to achieve the maximum utility under a fixed privacy budget. </a:t>
            </a:r>
            <a:r>
              <a:rPr lang="en-US" dirty="0" smtClean="0"/>
              <a:t> You can not assume unlimited privacy in the real world.</a:t>
            </a:r>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21</a:t>
            </a:fld>
            <a:endParaRPr lang="en-US"/>
          </a:p>
        </p:txBody>
      </p:sp>
    </p:spTree>
    <p:extLst>
      <p:ext uri="{BB962C8B-B14F-4D97-AF65-F5344CB8AC3E}">
        <p14:creationId xmlns:p14="http://schemas.microsoft.com/office/powerpoint/2010/main" val="1488024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Finally</a:t>
            </a:r>
            <a:r>
              <a:rPr lang="en-US" dirty="0"/>
              <a:t>, </a:t>
            </a:r>
            <a:r>
              <a:rPr lang="en-US" dirty="0" smtClean="0"/>
              <a:t>personal </a:t>
            </a:r>
            <a:r>
              <a:rPr lang="en-US" dirty="0"/>
              <a:t>big data is freely used for many undesirable purposes today. </a:t>
            </a:r>
            <a:r>
              <a:rPr lang="en-US" dirty="0" smtClean="0"/>
              <a:t> We should distinguish</a:t>
            </a:r>
            <a:r>
              <a:rPr lang="en-US" baseline="0" dirty="0" smtClean="0"/>
              <a:t> between using big data for research and these other purposes. The use of personal big data for research needs to consider </a:t>
            </a:r>
            <a:r>
              <a:rPr lang="en-US" dirty="0" smtClean="0"/>
              <a:t> the actual risk of harm, benefit to society, as well as the huge lost opportunity cost of not using big data for research.  </a:t>
            </a:r>
          </a:p>
          <a:p>
            <a:r>
              <a:rPr lang="en-US" dirty="0" smtClean="0"/>
              <a:t>We can do this the right way with control and accountability, j</a:t>
            </a:r>
            <a:r>
              <a:rPr lang="en-US" baseline="0" dirty="0" smtClean="0"/>
              <a:t>ust as we do in the credit report system</a:t>
            </a:r>
          </a:p>
          <a:p>
            <a:r>
              <a:rPr lang="en-US" baseline="0" dirty="0" smtClean="0"/>
              <a:t>...</a:t>
            </a:r>
            <a:r>
              <a:rPr lang="en-US" b="1" baseline="0" dirty="0" smtClean="0"/>
              <a:t> by making the use of data very transparent.</a:t>
            </a:r>
          </a:p>
          <a:p>
            <a:endParaRPr lang="en-US" baseline="0" dirty="0" smtClean="0"/>
          </a:p>
          <a:p>
            <a:r>
              <a:rPr lang="en-US" dirty="0" smtClean="0"/>
              <a:t>It </a:t>
            </a:r>
            <a:r>
              <a:rPr lang="en-US" dirty="0"/>
              <a:t>is time </a:t>
            </a:r>
            <a:r>
              <a:rPr lang="en-US" dirty="0" smtClean="0"/>
              <a:t>to reap</a:t>
            </a:r>
            <a:r>
              <a:rPr lang="en-US" baseline="0" dirty="0" smtClean="0"/>
              <a:t> the benefits of</a:t>
            </a:r>
            <a:r>
              <a:rPr lang="en-US" dirty="0" smtClean="0"/>
              <a:t> </a:t>
            </a:r>
            <a:r>
              <a:rPr lang="en-US" dirty="0"/>
              <a:t>big data </a:t>
            </a:r>
            <a:r>
              <a:rPr lang="en-US" dirty="0" smtClean="0"/>
              <a:t>by</a:t>
            </a:r>
            <a:r>
              <a:rPr lang="en-US" baseline="0" dirty="0" smtClean="0"/>
              <a:t> conducting </a:t>
            </a:r>
            <a:r>
              <a:rPr lang="en-US" dirty="0" smtClean="0"/>
              <a:t>research with it for </a:t>
            </a:r>
            <a:r>
              <a:rPr lang="en-US" dirty="0"/>
              <a:t>the greatest social </a:t>
            </a:r>
            <a:r>
              <a:rPr lang="en-US" dirty="0" smtClean="0"/>
              <a:t>benefit.</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22</a:t>
            </a:fld>
            <a:endParaRPr lang="en-US"/>
          </a:p>
        </p:txBody>
      </p:sp>
    </p:spTree>
    <p:extLst>
      <p:ext uri="{BB962C8B-B14F-4D97-AF65-F5344CB8AC3E}">
        <p14:creationId xmlns:p14="http://schemas.microsoft.com/office/powerpoint/2010/main" val="1854582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donate blood for research.  Will you donate your data for research?</a:t>
            </a:r>
          </a:p>
          <a:p>
            <a:r>
              <a:rPr lang="en-US" dirty="0"/>
              <a:t> </a:t>
            </a:r>
          </a:p>
        </p:txBody>
      </p:sp>
      <p:sp>
        <p:nvSpPr>
          <p:cNvPr id="4" name="Slide Number Placeholder 3"/>
          <p:cNvSpPr>
            <a:spLocks noGrp="1"/>
          </p:cNvSpPr>
          <p:nvPr>
            <p:ph type="sldNum" sz="quarter" idx="10"/>
          </p:nvPr>
        </p:nvSpPr>
        <p:spPr/>
        <p:txBody>
          <a:bodyPr/>
          <a:lstStyle/>
          <a:p>
            <a:fld id="{62D66624-8E1A-46DE-8155-59C5654B78BF}" type="slidenum">
              <a:rPr lang="en-US" smtClean="0"/>
              <a:t>23</a:t>
            </a:fld>
            <a:endParaRPr lang="en-US"/>
          </a:p>
        </p:txBody>
      </p:sp>
    </p:spTree>
    <p:extLst>
      <p:ext uri="{BB962C8B-B14F-4D97-AF65-F5344CB8AC3E}">
        <p14:creationId xmlns:p14="http://schemas.microsoft.com/office/powerpoint/2010/main" val="335195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Veracity, value</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a:t>
            </a:fld>
            <a:endParaRPr lang="en-US"/>
          </a:p>
        </p:txBody>
      </p:sp>
    </p:spTree>
    <p:extLst>
      <p:ext uri="{BB962C8B-B14F-4D97-AF65-F5344CB8AC3E}">
        <p14:creationId xmlns:p14="http://schemas.microsoft.com/office/powerpoint/2010/main" val="2556599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25</a:t>
            </a:fld>
            <a:endParaRPr lang="en-US"/>
          </a:p>
        </p:txBody>
      </p:sp>
    </p:spTree>
    <p:extLst>
      <p:ext uri="{BB962C8B-B14F-4D97-AF65-F5344CB8AC3E}">
        <p14:creationId xmlns:p14="http://schemas.microsoft.com/office/powerpoint/2010/main" val="2589353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26</a:t>
            </a:fld>
            <a:endParaRPr lang="en-US"/>
          </a:p>
        </p:txBody>
      </p:sp>
    </p:spTree>
    <p:extLst>
      <p:ext uri="{BB962C8B-B14F-4D97-AF65-F5344CB8AC3E}">
        <p14:creationId xmlns:p14="http://schemas.microsoft.com/office/powerpoint/2010/main" val="3261123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there is NO turning back…this is a digital world, and the information is out there… personal information is already being used for undesirable purposes with no transparency or control.  We have already paid the cost of the digital society.  Target and NSA know about you.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3</a:t>
            </a:fld>
            <a:endParaRPr lang="en-US"/>
          </a:p>
        </p:txBody>
      </p:sp>
    </p:spTree>
    <p:extLst>
      <p:ext uri="{BB962C8B-B14F-4D97-AF65-F5344CB8AC3E}">
        <p14:creationId xmlns:p14="http://schemas.microsoft.com/office/powerpoint/2010/main" val="105926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Isn’t 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a:t>
            </a:r>
            <a:r>
              <a:rPr lang="en-US" dirty="0" smtClean="0"/>
              <a:t>broad questions from relevant datasets such</a:t>
            </a:r>
            <a:r>
              <a:rPr lang="en-US" baseline="0" dirty="0" smtClean="0"/>
              <a:t> as</a:t>
            </a:r>
            <a:r>
              <a:rPr lang="en-US" dirty="0" smtClean="0"/>
              <a:t> </a:t>
            </a:r>
            <a:r>
              <a:rPr lang="en-US" dirty="0"/>
              <a:t>‘What is the long term impact </a:t>
            </a:r>
            <a:r>
              <a:rPr lang="en-US" dirty="0" smtClean="0"/>
              <a:t>of moving to managed care?’  or What effect does teacher pay in middle school have on college grades?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4</a:t>
            </a:fld>
            <a:endParaRPr lang="en-US"/>
          </a:p>
        </p:txBody>
      </p:sp>
    </p:spTree>
    <p:extLst>
      <p:ext uri="{BB962C8B-B14F-4D97-AF65-F5344CB8AC3E}">
        <p14:creationId xmlns:p14="http://schemas.microsoft.com/office/powerpoint/2010/main" val="133296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Research </a:t>
            </a:r>
            <a:r>
              <a:rPr lang="en-US" dirty="0" smtClean="0"/>
              <a:t>is, </a:t>
            </a:r>
            <a:r>
              <a:rPr lang="en-US" dirty="0"/>
              <a:t>and should be held to a higher ethical standard.</a:t>
            </a:r>
          </a:p>
          <a:p>
            <a:pPr defTabSz="934974">
              <a:defRPr/>
            </a:pPr>
            <a:r>
              <a:rPr lang="en-US" dirty="0"/>
              <a:t>It also requires more accurate results than is acceptable when recommending books.  </a:t>
            </a:r>
          </a:p>
          <a:p>
            <a:pPr defTabSz="934974">
              <a:defRPr/>
            </a:pPr>
            <a:endParaRPr lang="en-US" dirty="0"/>
          </a:p>
          <a:p>
            <a:pPr defTabSz="934974">
              <a:defRPr/>
            </a:pPr>
            <a:r>
              <a:rPr lang="en-US" dirty="0"/>
              <a:t>So far, challenges associated with maintaining </a:t>
            </a:r>
            <a:r>
              <a:rPr lang="en-US" dirty="0" smtClean="0"/>
              <a:t>data privacy </a:t>
            </a:r>
            <a:r>
              <a:rPr lang="en-US" dirty="0"/>
              <a:t>and confidentiality, data access, </a:t>
            </a:r>
            <a:r>
              <a:rPr lang="en-US" dirty="0" smtClean="0"/>
              <a:t>integration</a:t>
            </a:r>
            <a:r>
              <a:rPr lang="en-US" dirty="0"/>
              <a:t>, </a:t>
            </a:r>
            <a:r>
              <a:rPr lang="en-US" dirty="0" smtClean="0"/>
              <a:t>and data management as well as error </a:t>
            </a:r>
            <a:r>
              <a:rPr lang="en-US" dirty="0"/>
              <a:t>management have constrained the use of person-level data in these areas of research, leaving rich databases largely untapped.</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5</a:t>
            </a:fld>
            <a:endParaRPr lang="en-US"/>
          </a:p>
        </p:txBody>
      </p:sp>
    </p:spTree>
    <p:extLst>
      <p:ext uri="{BB962C8B-B14F-4D97-AF65-F5344CB8AC3E}">
        <p14:creationId xmlns:p14="http://schemas.microsoft.com/office/powerpoint/2010/main" val="407825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4974">
              <a:defRPr/>
            </a:pPr>
            <a:r>
              <a:rPr lang="en-US" dirty="0"/>
              <a:t>Social scientists have long drawn on data collections from governments and elsewhere to track demographic trends such as inflation and employment rates.  However, now in the digital era, our daily activities from birth until death leave digital crumbs all over cyberspace, </a:t>
            </a:r>
          </a:p>
          <a:p>
            <a:pPr defTabSz="934974">
              <a:defRPr/>
            </a:pPr>
            <a:endParaRPr lang="en-US" dirty="0"/>
          </a:p>
          <a:p>
            <a:r>
              <a:rPr lang="en-US" dirty="0"/>
              <a:t>Collectively, these digital traces—across a group, town, county, state, or nation—form a population’s </a:t>
            </a:r>
            <a:r>
              <a:rPr lang="en-US" b="1" i="1" dirty="0"/>
              <a:t>social genome</a:t>
            </a:r>
            <a:r>
              <a:rPr lang="en-US" dirty="0"/>
              <a:t>, the collective footprints of our society.</a:t>
            </a:r>
          </a:p>
          <a:p>
            <a:endParaRPr lang="en-US" dirty="0"/>
          </a:p>
          <a:p>
            <a:pPr defTabSz="934974">
              <a:defRPr/>
            </a:pPr>
            <a:r>
              <a:rPr lang="en-US" dirty="0"/>
              <a:t>and we have the technology to gather and analyze these crumbs to obtain crucial insights into the most challenging problems in society such as healthcare, economics, and education.</a:t>
            </a: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40AD1727-867F-4811-92B6-2AFB04E1D89D}" type="slidenum">
              <a:rPr lang="en-US" altLang="en-US" sz="1200"/>
              <a:pPr eaLnBrk="1" hangingPunct="1"/>
              <a:t>6</a:t>
            </a:fld>
            <a:endParaRPr lang="en-US" altLang="en-US" sz="1200"/>
          </a:p>
        </p:txBody>
      </p:sp>
    </p:spTree>
    <p:extLst>
      <p:ext uri="{BB962C8B-B14F-4D97-AF65-F5344CB8AC3E}">
        <p14:creationId xmlns:p14="http://schemas.microsoft.com/office/powerpoint/2010/main" val="345970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Population informatics</a:t>
            </a:r>
            <a:r>
              <a:rPr lang="en-US" dirty="0" smtClean="0"/>
              <a:t> is the burgeoning field at the intersection of social sciences, health sciences, computer science, and statistics that applies quantitative methods and computational tools to answer questions about human populations.</a:t>
            </a:r>
          </a:p>
          <a:p>
            <a:r>
              <a:rPr lang="en-US" dirty="0" smtClean="0"/>
              <a:t> </a:t>
            </a:r>
          </a:p>
          <a:p>
            <a:pPr defTabSz="934974">
              <a:defRPr/>
            </a:pPr>
            <a:r>
              <a:rPr lang="en-US" dirty="0" smtClean="0"/>
              <a:t>Social </a:t>
            </a:r>
            <a:r>
              <a:rPr lang="en-US" dirty="0"/>
              <a:t>genome data can tell us about how people live, work, respond to change, and make decisions, and most importantly </a:t>
            </a:r>
            <a:r>
              <a:rPr lang="en-US" b="1" dirty="0"/>
              <a:t>the collective impact of these individual decisions</a:t>
            </a:r>
            <a:r>
              <a:rPr lang="en-US" dirty="0"/>
              <a:t>. Such insights help us understand the root causes of social and public health problems, predict the downstream effects of different policy options, and allocate our collective resources for the greatest impact.</a:t>
            </a:r>
          </a:p>
          <a:p>
            <a:endParaRPr lang="en-US" b="1" dirty="0"/>
          </a:p>
          <a:p>
            <a:r>
              <a:rPr lang="en-US" dirty="0"/>
              <a:t>Just as bioinformatics has revolutionized biological research, population informatics could catalyze significant advances in our understanding of trends in society, health, and human behavior.  </a:t>
            </a:r>
          </a:p>
          <a:p>
            <a:endParaRPr lang="en-US" dirty="0"/>
          </a:p>
          <a:p>
            <a:pPr defTabSz="934974">
              <a:defRPr/>
            </a:pPr>
            <a:r>
              <a:rPr lang="en-US" dirty="0"/>
              <a:t>Never before in history have we had more data to use for population research, however, privacy and confidentiality protection is critical to the success of population informatics research.</a:t>
            </a:r>
          </a:p>
          <a:p>
            <a:endParaRPr lang="en-US" b="1" dirty="0"/>
          </a:p>
          <a:p>
            <a:r>
              <a:rPr lang="en-US" b="1" dirty="0"/>
              <a:t>--------------------</a:t>
            </a:r>
          </a:p>
          <a:p>
            <a:r>
              <a:rPr lang="en-US" dirty="0"/>
              <a:t>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7</a:t>
            </a:fld>
            <a:endParaRPr lang="en-US"/>
          </a:p>
        </p:txBody>
      </p:sp>
    </p:spTree>
    <p:extLst>
      <p:ext uri="{BB962C8B-B14F-4D97-AF65-F5344CB8AC3E}">
        <p14:creationId xmlns:p14="http://schemas.microsoft.com/office/powerpoint/2010/main" val="97763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vision entails the creation of several region-based facilities, The Social Genome Data Library, that will </a:t>
            </a:r>
            <a:r>
              <a:rPr lang="en-US" dirty="0" smtClean="0"/>
              <a:t>conduct </a:t>
            </a:r>
            <a:r>
              <a:rPr lang="en-US" dirty="0"/>
              <a:t>population informatics the safe way.</a:t>
            </a:r>
          </a:p>
          <a:p>
            <a:pPr defTabSz="934974">
              <a:defRPr/>
            </a:pPr>
            <a:r>
              <a:rPr lang="en-US" dirty="0"/>
              <a:t>It will provide researchers with a safe and secure platform, with opt out mechanisms,</a:t>
            </a:r>
            <a:endParaRPr lang="en-US" dirty="0" smtClean="0"/>
          </a:p>
          <a:p>
            <a:r>
              <a:rPr lang="en-US" dirty="0"/>
              <a:t>where they can develop, integrate, manage and pursue fundamental questions on our social well being</a:t>
            </a:r>
          </a:p>
        </p:txBody>
      </p:sp>
      <p:sp>
        <p:nvSpPr>
          <p:cNvPr id="4" name="Slide Number Placeholder 3"/>
          <p:cNvSpPr>
            <a:spLocks noGrp="1"/>
          </p:cNvSpPr>
          <p:nvPr>
            <p:ph type="sldNum" sz="quarter" idx="10"/>
          </p:nvPr>
        </p:nvSpPr>
        <p:spPr/>
        <p:txBody>
          <a:bodyPr/>
          <a:lstStyle/>
          <a:p>
            <a:fld id="{62D66624-8E1A-46DE-8155-59C5654B78BF}" type="slidenum">
              <a:rPr lang="en-US" smtClean="0"/>
              <a:t>8</a:t>
            </a:fld>
            <a:endParaRPr lang="en-US"/>
          </a:p>
        </p:txBody>
      </p:sp>
    </p:spTree>
    <p:extLst>
      <p:ext uri="{BB962C8B-B14F-4D97-AF65-F5344CB8AC3E}">
        <p14:creationId xmlns:p14="http://schemas.microsoft.com/office/powerpoint/2010/main" val="16290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It will have different level of access based on the risk of harm… Safe summary data is provided as open data under open access, while more sensitive data is provided as monitored, controlled, or restricted access depending on the potential </a:t>
            </a:r>
            <a:r>
              <a:rPr lang="en-US" dirty="0" smtClean="0"/>
              <a:t>for harm </a:t>
            </a:r>
            <a:r>
              <a:rPr lang="en-US" dirty="0"/>
              <a:t>in using the data.</a:t>
            </a:r>
          </a:p>
          <a:p>
            <a:r>
              <a:rPr lang="en-US" dirty="0"/>
              <a:t> </a:t>
            </a:r>
          </a:p>
          <a:p>
            <a:r>
              <a:rPr lang="en-US" dirty="0"/>
              <a:t>For such a vision to become a reality, there must be a shift in our understanding of privacy protection and accountability from using sensitive data for research.</a:t>
            </a:r>
          </a:p>
          <a:p>
            <a:r>
              <a:rPr lang="en-US" dirty="0"/>
              <a:t> </a:t>
            </a:r>
          </a:p>
          <a:p>
            <a:endParaRPr lang="en-US" dirty="0" smtClean="0"/>
          </a:p>
          <a:p>
            <a:pPr eaLnBrk="1" hangingPunct="1">
              <a:spcBef>
                <a:spcPct val="0"/>
              </a:spcBef>
            </a:pPr>
            <a:endParaRPr lang="en-US" altLang="en-US" dirty="0" smtClean="0"/>
          </a:p>
        </p:txBody>
      </p:sp>
      <p:sp>
        <p:nvSpPr>
          <p:cNvPr id="32772"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1D54F3CF-9EDD-4950-9D65-F679D54E6A9D}" type="datetime1">
              <a:rPr lang="ko-KR" altLang="en-US" sz="1300">
                <a:solidFill>
                  <a:schemeClr val="tx1"/>
                </a:solidFill>
                <a:latin typeface="Times New Roman" panose="02020603050405020304" pitchFamily="18" charset="0"/>
                <a:ea typeface="Gulim" panose="020B0600000101010101" pitchFamily="34" charset="-127"/>
              </a:rPr>
              <a:pPr eaLnBrk="1" hangingPunct="1"/>
              <a:t>2015-02-13</a:t>
            </a:fld>
            <a:endParaRPr lang="en-US" altLang="ko-KR" sz="1300">
              <a:solidFill>
                <a:schemeClr val="tx1"/>
              </a:solidFill>
              <a:latin typeface="Times New Roman" panose="02020603050405020304" pitchFamily="18" charset="0"/>
              <a:ea typeface="Gulim" panose="020B0600000101010101" pitchFamily="34" charset="-127"/>
            </a:endParaRPr>
          </a:p>
        </p:txBody>
      </p:sp>
      <p:sp>
        <p:nvSpPr>
          <p:cNvPr id="32773"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596B8CE0-701B-483D-A100-B6CF98FCD19B}" type="slidenum">
              <a:rPr lang="ko-KR" altLang="en-US" sz="1300">
                <a:solidFill>
                  <a:schemeClr val="tx1"/>
                </a:solidFill>
                <a:latin typeface="Times New Roman" panose="02020603050405020304" pitchFamily="18" charset="0"/>
                <a:ea typeface="Gulim" panose="020B0600000101010101" pitchFamily="34" charset="-127"/>
              </a:rPr>
              <a:pPr eaLnBrk="1" hangingPunct="1"/>
              <a:t>9</a:t>
            </a:fld>
            <a:endParaRPr lang="en-US" altLang="ko-KR" sz="1300">
              <a:solidFill>
                <a:schemeClr val="tx1"/>
              </a:solidFill>
              <a:latin typeface="Times New Roman" panose="02020603050405020304" pitchFamily="18" charset="0"/>
              <a:ea typeface="Gulim" panose="020B0600000101010101" pitchFamily="34" charset="-127"/>
            </a:endParaRPr>
          </a:p>
        </p:txBody>
      </p:sp>
    </p:spTree>
    <p:extLst>
      <p:ext uri="{BB962C8B-B14F-4D97-AF65-F5344CB8AC3E}">
        <p14:creationId xmlns:p14="http://schemas.microsoft.com/office/powerpoint/2010/main" val="414198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4DC8F7-E12B-44CF-A6B0-12EA935A430D}" type="datetimeFigureOut">
              <a:rPr lang="en-US" smtClean="0"/>
              <a:t>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8458504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848600" cy="114300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4DC8F7-E12B-44CF-A6B0-12EA935A430D}" type="datetimeFigureOut">
              <a:rPr lang="en-US" smtClean="0"/>
              <a:t>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40926380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4DC8F7-E12B-44CF-A6B0-12EA935A430D}" type="datetimeFigureOut">
              <a:rPr lang="en-US" smtClean="0"/>
              <a:t>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29852447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4DC8F7-E12B-44CF-A6B0-12EA935A430D}" type="datetimeFigureOut">
              <a:rPr lang="en-US" smtClean="0"/>
              <a:t>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15466096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4DC8F7-E12B-44CF-A6B0-12EA935A430D}" type="datetimeFigureOut">
              <a:rPr lang="en-US" smtClean="0"/>
              <a:t>2/13/2015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8209953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8229600" cy="114300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234DC8F7-E12B-44CF-A6B0-12EA935A430D}" type="datetimeFigureOut">
              <a:rPr lang="en-US" smtClean="0"/>
              <a:t>2/13/2015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13510533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4DC8F7-E12B-44CF-A6B0-12EA935A430D}" type="datetimeFigureOut">
              <a:rPr lang="en-US" smtClean="0"/>
              <a:t>2/13/2015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51745996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4DC8F7-E12B-44CF-A6B0-12EA935A430D}" type="datetimeFigureOut">
              <a:rPr lang="en-US" smtClean="0"/>
              <a:t>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42020655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1424" y="0"/>
            <a:ext cx="9145424" cy="1143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DC8F7-E12B-44CF-A6B0-12EA935A430D}" type="datetimeFigureOut">
              <a:rPr lang="en-US" smtClean="0"/>
              <a:t>2/13/2015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F8D6BE-558A-4520-8E2D-E21AC5EFED36}" type="slidenum">
              <a:rPr lang="en-US" smtClean="0"/>
              <a:t>‹#›</a:t>
            </a:fld>
            <a:endParaRPr lang="en-US"/>
          </a:p>
        </p:txBody>
      </p:sp>
      <p:pic>
        <p:nvPicPr>
          <p:cNvPr id="7" name="Picture 2" descr="C:\Users\lynch\Documents\SRPH Website\public_health logos\RGB\public_health_stacked_maroonRGB.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6200" y="153630"/>
            <a:ext cx="1142999" cy="455970"/>
          </a:xfrm>
          <a:prstGeom prst="rect">
            <a:avLst/>
          </a:prstGeom>
          <a:solidFill>
            <a:schemeClr val="bg1"/>
          </a:solidFill>
          <a:extLst/>
        </p:spPr>
      </p:pic>
      <p:pic>
        <p:nvPicPr>
          <p:cNvPr id="8" name="Picture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6201" y="677456"/>
            <a:ext cx="1142998" cy="361320"/>
          </a:xfrm>
          <a:prstGeom prst="rect">
            <a:avLst/>
          </a:prstGeom>
        </p:spPr>
      </p:pic>
      <p:cxnSp>
        <p:nvCxnSpPr>
          <p:cNvPr id="11" name="Straight Connector 10"/>
          <p:cNvCxnSpPr/>
          <p:nvPr userDrawn="1"/>
        </p:nvCxnSpPr>
        <p:spPr>
          <a:xfrm>
            <a:off x="0" y="1143000"/>
            <a:ext cx="91440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6184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6.png"/><Relationship Id="rId4" Type="http://schemas.openxmlformats.org/officeDocument/2006/relationships/image" Target="../media/image14.w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5.jpeg"/><Relationship Id="rId5" Type="http://schemas.openxmlformats.org/officeDocument/2006/relationships/image" Target="../media/image12.jpe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6.png"/><Relationship Id="rId2" Type="http://schemas.microsoft.com/office/2007/relationships/media" Target="../media/media16.m4a"/><Relationship Id="rId1" Type="http://schemas.openxmlformats.org/officeDocument/2006/relationships/tags" Target="../tags/tag1.xml"/><Relationship Id="rId6" Type="http://schemas.openxmlformats.org/officeDocument/2006/relationships/image" Target="../media/image16.jpeg"/><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6.png"/><Relationship Id="rId2" Type="http://schemas.microsoft.com/office/2007/relationships/media" Target="../media/media17.m4a"/><Relationship Id="rId1" Type="http://schemas.openxmlformats.org/officeDocument/2006/relationships/tags" Target="../tags/tag2.xml"/><Relationship Id="rId6" Type="http://schemas.openxmlformats.org/officeDocument/2006/relationships/image" Target="../media/image16.jpeg"/><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6.png"/><Relationship Id="rId2" Type="http://schemas.microsoft.com/office/2007/relationships/media" Target="../media/media18.m4a"/><Relationship Id="rId1" Type="http://schemas.openxmlformats.org/officeDocument/2006/relationships/tags" Target="../tags/tag3.xml"/><Relationship Id="rId6" Type="http://schemas.openxmlformats.org/officeDocument/2006/relationships/image" Target="../media/image16.jpe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6.pn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19.xml"/><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6.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0.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2.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152400" y="1216025"/>
            <a:ext cx="87630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2">
                    <a:lumMod val="50000"/>
                  </a:schemeClr>
                </a:solidFill>
              </a:rPr>
              <a:t>Social Genome: Putting Big Data to Work to Advance Society</a:t>
            </a:r>
            <a:endParaRPr lang="en-US" b="1" dirty="0">
              <a:solidFill>
                <a:schemeClr val="accent2">
                  <a:lumMod val="50000"/>
                </a:schemeClr>
              </a:solidFill>
            </a:endParaRPr>
          </a:p>
        </p:txBody>
      </p:sp>
      <p:sp>
        <p:nvSpPr>
          <p:cNvPr id="6" name="Subtitle 2"/>
          <p:cNvSpPr txBox="1">
            <a:spLocks/>
          </p:cNvSpPr>
          <p:nvPr/>
        </p:nvSpPr>
        <p:spPr>
          <a:xfrm>
            <a:off x="609600" y="2971800"/>
            <a:ext cx="7924800" cy="2590800"/>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4600" b="1" dirty="0" smtClean="0">
                <a:solidFill>
                  <a:schemeClr val="accent2">
                    <a:lumMod val="50000"/>
                  </a:schemeClr>
                </a:solidFill>
              </a:rPr>
              <a:t>Hye-Chung Kum</a:t>
            </a:r>
          </a:p>
          <a:p>
            <a:r>
              <a:rPr lang="en-US" sz="2600" dirty="0" smtClean="0"/>
              <a:t>Texas A&amp;M Health Science Center, Dept. of Health Policy &amp; Management</a:t>
            </a:r>
          </a:p>
          <a:p>
            <a:r>
              <a:rPr lang="en-US" sz="2600" dirty="0" smtClean="0"/>
              <a:t>University of North Carolina at Chapel Hill, Dept. of Computer Science </a:t>
            </a:r>
          </a:p>
          <a:p>
            <a:r>
              <a:rPr lang="en-US" dirty="0" smtClean="0"/>
              <a:t>(kum@tamhsc.edu)</a:t>
            </a:r>
          </a:p>
          <a:p>
            <a:r>
              <a:rPr lang="en-US" altLang="ko-KR" dirty="0">
                <a:solidFill>
                  <a:schemeClr val="accent2">
                    <a:lumMod val="50000"/>
                  </a:schemeClr>
                </a:solidFill>
                <a:ea typeface="굴림" pitchFamily="50" charset="-127"/>
              </a:rPr>
              <a:t>http://research.tamhsc.edu/pinformatics</a:t>
            </a:r>
            <a:endParaRPr lang="en-US" dirty="0">
              <a:solidFill>
                <a:schemeClr val="accent2">
                  <a:lumMod val="50000"/>
                </a:schemeClr>
              </a:solidFill>
            </a:endParaRPr>
          </a:p>
        </p:txBody>
      </p:sp>
      <p:pic>
        <p:nvPicPr>
          <p:cNvPr id="8" name="Picture 2" descr="C:\Users\lynch\Documents\SRPH Website\public_health logos\RGB\public_health_stacked_maroon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76963026"/>
      </p:ext>
    </p:extLst>
  </p:cSld>
  <p:clrMapOvr>
    <a:masterClrMapping/>
  </p:clrMapOvr>
  <mc:AlternateContent xmlns:mc="http://schemas.openxmlformats.org/markup-compatibility/2006" xmlns:p14="http://schemas.microsoft.com/office/powerpoint/2010/main">
    <mc:Choice Requires="p14">
      <p:transition spd="slow" p14:dur="2000" advTm="1100"/>
    </mc:Choice>
    <mc:Fallback xmlns="">
      <p:transition spd="slow" advTm="1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Differential Privacy</a:t>
            </a:r>
            <a:r>
              <a:rPr lang="en-US" dirty="0" smtClean="0"/>
              <a:t/>
            </a:r>
            <a:br>
              <a:rPr lang="en-US" dirty="0" smtClean="0"/>
            </a:br>
            <a:r>
              <a:rPr lang="en-US" sz="4000" dirty="0" smtClean="0"/>
              <a:t>Privacy is a BUDGET constrained problem</a:t>
            </a:r>
            <a:endParaRPr lang="en-US" sz="4000" dirty="0"/>
          </a:p>
        </p:txBody>
      </p:sp>
      <p:sp>
        <p:nvSpPr>
          <p:cNvPr id="3" name="Content Placeholder 2"/>
          <p:cNvSpPr>
            <a:spLocks noGrp="1"/>
          </p:cNvSpPr>
          <p:nvPr>
            <p:ph idx="1"/>
          </p:nvPr>
        </p:nvSpPr>
        <p:spPr/>
        <p:txBody>
          <a:bodyPr>
            <a:normAutofit/>
          </a:bodyPr>
          <a:lstStyle/>
          <a:p>
            <a:r>
              <a:rPr lang="en-US" dirty="0" smtClean="0"/>
              <a:t>Differential Privacy proves </a:t>
            </a:r>
            <a:r>
              <a:rPr lang="en-US" dirty="0"/>
              <a:t>e</a:t>
            </a:r>
            <a:r>
              <a:rPr lang="en-US" dirty="0" smtClean="0"/>
              <a:t>ach </a:t>
            </a:r>
            <a:r>
              <a:rPr lang="en-US" dirty="0"/>
              <a:t>query leads to some privacy loss while providing some utility in terms of data analysis. </a:t>
            </a:r>
            <a:endParaRPr lang="en-US" dirty="0" smtClean="0"/>
          </a:p>
          <a:p>
            <a:r>
              <a:rPr lang="en-US" dirty="0" smtClean="0">
                <a:solidFill>
                  <a:srgbClr val="0070C0"/>
                </a:solidFill>
              </a:rPr>
              <a:t>The </a:t>
            </a:r>
            <a:r>
              <a:rPr lang="en-US" dirty="0">
                <a:solidFill>
                  <a:srgbClr val="0070C0"/>
                </a:solidFill>
              </a:rPr>
              <a:t>goal is to achieve the maximum utility under a fixed privacy budget </a:t>
            </a:r>
            <a:endParaRPr lang="en-US" dirty="0" smtClean="0">
              <a:solidFill>
                <a:srgbClr val="0070C0"/>
              </a:solidFill>
            </a:endParaRPr>
          </a:p>
        </p:txBody>
      </p:sp>
      <p:grpSp>
        <p:nvGrpSpPr>
          <p:cNvPr id="9" name="Group 8"/>
          <p:cNvGrpSpPr/>
          <p:nvPr/>
        </p:nvGrpSpPr>
        <p:grpSpPr>
          <a:xfrm>
            <a:off x="120142" y="4572000"/>
            <a:ext cx="8903715" cy="2085975"/>
            <a:chOff x="164085" y="4743745"/>
            <a:chExt cx="8903715" cy="2085975"/>
          </a:xfrm>
        </p:grpSpPr>
        <p:pic>
          <p:nvPicPr>
            <p:cNvPr id="8" name="Picture 7"/>
            <p:cNvPicPr>
              <a:picLocks noChangeAspect="1"/>
            </p:cNvPicPr>
            <p:nvPr/>
          </p:nvPicPr>
          <p:blipFill>
            <a:blip r:embed="rId5"/>
            <a:stretch>
              <a:fillRect/>
            </a:stretch>
          </p:blipFill>
          <p:spPr>
            <a:xfrm>
              <a:off x="164085" y="4743745"/>
              <a:ext cx="8903715" cy="2085975"/>
            </a:xfrm>
            <a:prstGeom prst="rect">
              <a:avLst/>
            </a:prstGeom>
          </p:spPr>
        </p:pic>
        <p:sp>
          <p:nvSpPr>
            <p:cNvPr id="4" name="TextBox 3"/>
            <p:cNvSpPr txBox="1"/>
            <p:nvPr/>
          </p:nvSpPr>
          <p:spPr>
            <a:xfrm>
              <a:off x="573600" y="4953000"/>
              <a:ext cx="8265600" cy="646331"/>
            </a:xfrm>
            <a:prstGeom prst="rect">
              <a:avLst/>
            </a:prstGeom>
            <a:noFill/>
          </p:spPr>
          <p:txBody>
            <a:bodyPr wrap="square" rtlCol="0">
              <a:spAutoFit/>
            </a:bodyPr>
            <a:lstStyle/>
            <a:p>
              <a:r>
                <a:rPr lang="en-US" sz="3600" b="1" dirty="0" smtClean="0">
                  <a:solidFill>
                    <a:schemeClr val="bg1"/>
                  </a:solidFill>
                </a:rPr>
                <a:t>Utility                                                   </a:t>
              </a:r>
              <a:r>
                <a:rPr lang="en-US" sz="2000" b="1" dirty="0" smtClean="0">
                  <a:solidFill>
                    <a:schemeClr val="bg1"/>
                  </a:solidFill>
                </a:rPr>
                <a:t>  </a:t>
              </a:r>
              <a:r>
                <a:rPr lang="en-US" sz="3600" b="1" dirty="0" smtClean="0">
                  <a:solidFill>
                    <a:schemeClr val="bg1"/>
                  </a:solidFill>
                </a:rPr>
                <a:t>Privacy</a:t>
              </a:r>
              <a:endParaRPr lang="en-US" sz="3600" b="1" dirty="0">
                <a:solidFill>
                  <a:schemeClr val="bg1"/>
                </a:solidFill>
              </a:endParaRPr>
            </a:p>
          </p:txBody>
        </p:sp>
      </p:gr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92642606"/>
      </p:ext>
    </p:extLst>
  </p:cSld>
  <p:clrMapOvr>
    <a:masterClrMapping/>
  </p:clrMapOvr>
  <mc:AlternateContent xmlns:mc="http://schemas.openxmlformats.org/markup-compatibility/2006">
    <mc:Choice xmlns:p14="http://schemas.microsoft.com/office/powerpoint/2010/main" Requires="p14">
      <p:transition spd="slow" p14:dur="2000" advTm="62000"/>
    </mc:Choice>
    <mc:Fallback>
      <p:transition spd="slow" advTm="6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chemeClr val="accent2">
                    <a:lumMod val="50000"/>
                  </a:schemeClr>
                </a:solidFill>
              </a:rPr>
              <a:t>WORKFLOW</a:t>
            </a:r>
            <a:endParaRPr lang="en-US" b="1" dirty="0">
              <a:solidFill>
                <a:schemeClr val="accent2">
                  <a:lumMod val="50000"/>
                </a:schemeClr>
              </a:solidFill>
            </a:endParaRPr>
          </a:p>
        </p:txBody>
      </p:sp>
      <p:sp>
        <p:nvSpPr>
          <p:cNvPr id="3" name="Content Placeholder 2"/>
          <p:cNvSpPr>
            <a:spLocks noGrp="1"/>
          </p:cNvSpPr>
          <p:nvPr>
            <p:ph type="subTitle" idx="1"/>
          </p:nvPr>
        </p:nvSpPr>
        <p:spPr/>
        <p:txBody>
          <a:bodyPr>
            <a:normAutofit fontScale="92500" lnSpcReduction="20000"/>
          </a:bodyPr>
          <a:lstStyle/>
          <a:p>
            <a:r>
              <a:rPr lang="en-US" sz="6000" dirty="0" smtClean="0"/>
              <a:t>Safe Platform for</a:t>
            </a:r>
          </a:p>
          <a:p>
            <a:r>
              <a:rPr lang="en-US" sz="6000" dirty="0" smtClean="0"/>
              <a:t>Data to Decision</a:t>
            </a:r>
            <a:endParaRPr lang="en-US" sz="60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1739381"/>
      </p:ext>
    </p:extLst>
  </p:cSld>
  <p:clrMapOvr>
    <a:masterClrMapping/>
  </p:clrMapOvr>
  <mc:AlternateContent xmlns:mc="http://schemas.openxmlformats.org/markup-compatibility/2006" xmlns:p14="http://schemas.microsoft.com/office/powerpoint/2010/main">
    <mc:Choice Requires="p14">
      <p:transition spd="slow" p14:dur="2000" advTm="9169"/>
    </mc:Choice>
    <mc:Fallback xmlns="">
      <p:transition spd="slow" advTm="9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39333" y="3124200"/>
            <a:ext cx="8229600" cy="3352800"/>
          </a:xfrm>
        </p:spPr>
        <p:txBody>
          <a:bodyPr/>
          <a:lstStyle/>
          <a:p>
            <a:pPr marL="0" indent="0">
              <a:buNone/>
            </a:pPr>
            <a:r>
              <a:rPr lang="en-US" dirty="0" smtClean="0"/>
              <a:t>   </a:t>
            </a:r>
            <a:r>
              <a:rPr lang="en-US" dirty="0" smtClean="0">
                <a:solidFill>
                  <a:srgbClr val="00B050"/>
                </a:solidFill>
              </a:rPr>
              <a:t>Raw Data                                                  Decision</a:t>
            </a:r>
          </a:p>
          <a:p>
            <a:pPr marL="0" indent="0">
              <a:buNone/>
            </a:pPr>
            <a:endParaRPr lang="en-US" sz="1100" dirty="0" smtClean="0"/>
          </a:p>
          <a:p>
            <a:r>
              <a:rPr lang="en-US" dirty="0" smtClean="0"/>
              <a:t>Goal: To design an information system that can enforce the varied continuum from one end to the other such that one can balance privacy and usability as needed to turn data into decisions for a given task</a:t>
            </a:r>
          </a:p>
        </p:txBody>
      </p:sp>
      <p:sp>
        <p:nvSpPr>
          <p:cNvPr id="6" name="Rectangle 5"/>
          <p:cNvSpPr/>
          <p:nvPr/>
        </p:nvSpPr>
        <p:spPr>
          <a:xfrm>
            <a:off x="442745" y="1143162"/>
            <a:ext cx="8226188" cy="19048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1048933" y="1371763"/>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42745" y="1556429"/>
            <a:ext cx="8382000" cy="1354217"/>
          </a:xfrm>
          <a:prstGeom prst="rect">
            <a:avLst/>
          </a:prstGeom>
        </p:spPr>
        <p:txBody>
          <a:bodyPr wrap="square">
            <a:spAutoFit/>
          </a:bodyPr>
          <a:lstStyle/>
          <a:p>
            <a:pPr marL="0" indent="0">
              <a:spcBef>
                <a:spcPts val="0"/>
              </a:spcBef>
              <a:spcAft>
                <a:spcPts val="120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p>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Data                         Analysis Type I</a:t>
            </a: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Analysis </a:t>
            </a:r>
            <a:r>
              <a:rPr lang="en-US" dirty="0">
                <a:solidFill>
                  <a:srgbClr val="00B050"/>
                </a:solidFill>
                <a:latin typeface="Arial" panose="020B0604020202020204" pitchFamily="34" charset="0"/>
                <a:cs typeface="Arial" panose="020B0604020202020204" pitchFamily="34" charset="0"/>
              </a:rPr>
              <a:t>Type </a:t>
            </a:r>
            <a:r>
              <a:rPr lang="en-US" dirty="0" smtClean="0">
                <a:solidFill>
                  <a:srgbClr val="00B050"/>
                </a:solidFill>
                <a:latin typeface="Arial" panose="020B0604020202020204" pitchFamily="34" charset="0"/>
                <a:cs typeface="Arial" panose="020B0604020202020204" pitchFamily="34" charset="0"/>
              </a:rPr>
              <a:t>II               Publish </a:t>
            </a:r>
          </a:p>
          <a:p>
            <a:pPr marL="0" indent="0">
              <a:spcBef>
                <a:spcPts val="0"/>
              </a:spcBef>
              <a:spcAft>
                <a:spcPts val="0"/>
              </a:spcAft>
              <a:buNone/>
            </a:pPr>
            <a:r>
              <a:rPr lang="en-US" dirty="0" smtClean="0">
                <a:solidFill>
                  <a:srgbClr val="00B050"/>
                </a:solidFill>
                <a:latin typeface="Arial" panose="020B0604020202020204" pitchFamily="34" charset="0"/>
                <a:cs typeface="Arial" panose="020B0604020202020204" pitchFamily="34" charset="0"/>
              </a:rPr>
              <a:t>Preparation            (More sensitive data)     (Less sensitive data)  </a:t>
            </a:r>
          </a:p>
          <a:p>
            <a:pPr marL="0" indent="0">
              <a:spcBef>
                <a:spcPts val="0"/>
              </a:spcBef>
              <a:spcAft>
                <a:spcPts val="0"/>
              </a:spcAft>
              <a:buNone/>
            </a:pP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More Protection              More Usability    </a:t>
            </a:r>
            <a:endParaRPr lang="en-US" dirty="0">
              <a:solidFill>
                <a:srgbClr val="00B050"/>
              </a:solidFill>
              <a:latin typeface="Arial" panose="020B0604020202020204" pitchFamily="34" charset="0"/>
              <a:cs typeface="Arial" panose="020B0604020202020204" pitchFamily="34" charset="0"/>
            </a:endParaRPr>
          </a:p>
        </p:txBody>
      </p:sp>
      <p:sp>
        <p:nvSpPr>
          <p:cNvPr id="9" name="Oval 8"/>
          <p:cNvSpPr/>
          <p:nvPr/>
        </p:nvSpPr>
        <p:spPr>
          <a:xfrm>
            <a:off x="762330"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06933"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60947"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99074" y="124984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3733" y="1371763"/>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4" name="Curved Right Arrow 3"/>
          <p:cNvSpPr/>
          <p:nvPr/>
        </p:nvSpPr>
        <p:spPr>
          <a:xfrm flipV="1">
            <a:off x="181303" y="2095038"/>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p:cNvSpPr/>
          <p:nvPr/>
        </p:nvSpPr>
        <p:spPr>
          <a:xfrm flipH="1">
            <a:off x="8559365" y="2095038"/>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p:txBody>
          <a:bodyPr/>
          <a:lstStyle/>
          <a:p>
            <a:r>
              <a:rPr lang="en-US" dirty="0" smtClean="0"/>
              <a:t>System of Access Models</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94545643"/>
      </p:ext>
    </p:extLst>
  </p:cSld>
  <p:clrMapOvr>
    <a:masterClrMapping/>
  </p:clrMapOvr>
  <mc:AlternateContent xmlns:mc="http://schemas.openxmlformats.org/markup-compatibility/2006" xmlns:p14="http://schemas.microsoft.com/office/powerpoint/2010/main">
    <mc:Choice Requires="p14">
      <p:transition spd="slow" p14:dur="2000" advTm="61993"/>
    </mc:Choice>
    <mc:Fallback xmlns="">
      <p:transition spd="slow" advTm="61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start …</a:t>
            </a:r>
            <a:endParaRPr lang="en-US" dirty="0"/>
          </a:p>
        </p:txBody>
      </p:sp>
      <p:pic>
        <p:nvPicPr>
          <p:cNvPr id="2050" name="Picture 2" descr="C:\Program Files (x86)\Microsoft Office\MEDIA\CAGCAT10\j0297707.wmf"/>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2316408"/>
            <a:ext cx="1709174" cy="210319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bwMode="auto">
          <a:xfrm>
            <a:off x="2895600" y="1752600"/>
            <a:ext cx="5791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mn-lt"/>
                <a:ea typeface="ヒラギノ角ゴ Pro W3" pitchFamily="-112" charset="-128"/>
                <a:cs typeface="Book Antiqua" pitchFamily="18"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mn-lt"/>
                <a:ea typeface="ヒラギノ角ゴ Pro W3" pitchFamily="-112" charset="-128"/>
                <a:cs typeface="Book Antiqua" pitchFamily="18"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mn-lt"/>
                <a:ea typeface="ヒラギノ角ゴ Pro W3" pitchFamily="-112" charset="-128"/>
                <a:cs typeface="Book Antiqua" pitchFamily="18"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mn-lt"/>
                <a:ea typeface="ヒラギノ角ゴ Pro W3" pitchFamily="-112" charset="-128"/>
                <a:cs typeface="Book Antiqua" pitchFamily="18" charset="0"/>
              </a:defRPr>
            </a:lvl4pPr>
            <a:lvl5pPr marL="2057400" indent="-228600" algn="l" rtl="0" eaLnBrk="1" fontAlgn="base" hangingPunct="1">
              <a:spcBef>
                <a:spcPct val="20000"/>
              </a:spcBef>
              <a:spcAft>
                <a:spcPct val="0"/>
              </a:spcAft>
              <a:buSzPct val="80000"/>
              <a:buChar char="o"/>
              <a:defRPr sz="2000">
                <a:solidFill>
                  <a:srgbClr val="969696"/>
                </a:solidFill>
                <a:latin typeface="+mn-lt"/>
                <a:ea typeface="ヒラギノ角ゴ Pro W3" pitchFamily="-112" charset="-128"/>
                <a:cs typeface="Book Antiqua" pitchFamily="18"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a:lstStyle>
          <a:p>
            <a:r>
              <a:rPr lang="en-US" kern="0" dirty="0" smtClean="0"/>
              <a:t>Write up a research plan on </a:t>
            </a:r>
          </a:p>
          <a:p>
            <a:pPr lvl="1"/>
            <a:r>
              <a:rPr lang="en-US" kern="0" dirty="0" smtClean="0"/>
              <a:t>What data you need</a:t>
            </a:r>
          </a:p>
          <a:p>
            <a:pPr lvl="1"/>
            <a:r>
              <a:rPr lang="en-US" kern="0" dirty="0" smtClean="0"/>
              <a:t>What you want to do with them</a:t>
            </a:r>
          </a:p>
          <a:p>
            <a:pPr lvl="1"/>
            <a:r>
              <a:rPr lang="en-US" kern="0" dirty="0" smtClean="0"/>
              <a:t>Determine access levels for each data</a:t>
            </a:r>
          </a:p>
          <a:p>
            <a:r>
              <a:rPr lang="en-US" kern="0" dirty="0" smtClean="0"/>
              <a:t>Submit to IRB process</a:t>
            </a:r>
          </a:p>
          <a:p>
            <a:pPr lvl="1"/>
            <a:endParaRPr lang="en-US" sz="2400" kern="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57968705"/>
      </p:ext>
    </p:extLst>
  </p:cSld>
  <p:clrMapOvr>
    <a:masterClrMapping/>
  </p:clrMapOvr>
  <mc:AlternateContent xmlns:mc="http://schemas.openxmlformats.org/markup-compatibility/2006" xmlns:p14="http://schemas.microsoft.com/office/powerpoint/2010/main">
    <mc:Choice Requires="p14">
      <p:transition spd="slow" p14:dur="2000" advTm="24474"/>
    </mc:Choice>
    <mc:Fallback xmlns="">
      <p:transition spd="slow" advTm="2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fontScale="90000"/>
          </a:bodyPr>
          <a:lstStyle/>
          <a:p>
            <a:r>
              <a:rPr lang="en-US" dirty="0" smtClean="0"/>
              <a:t>IRB: Risk of privacy violation</a:t>
            </a:r>
            <a:br>
              <a:rPr lang="en-US" dirty="0" smtClean="0"/>
            </a:br>
            <a:r>
              <a:rPr lang="en-US" dirty="0" smtClean="0"/>
              <a:t>vs. Benefit to Society</a:t>
            </a:r>
          </a:p>
        </p:txBody>
      </p:sp>
      <p:sp>
        <p:nvSpPr>
          <p:cNvPr id="28675" name="Content Placeholder 2"/>
          <p:cNvSpPr>
            <a:spLocks noGrp="1"/>
          </p:cNvSpPr>
          <p:nvPr>
            <p:ph idx="1"/>
          </p:nvPr>
        </p:nvSpPr>
        <p:spPr/>
        <p:txBody>
          <a:bodyPr>
            <a:normAutofit lnSpcReduction="10000"/>
          </a:bodyPr>
          <a:lstStyle/>
          <a:p>
            <a:r>
              <a:rPr lang="en-US" sz="2800" dirty="0" smtClean="0"/>
              <a:t>Risk of attribute disclosure</a:t>
            </a:r>
          </a:p>
          <a:p>
            <a:pPr lvl="1"/>
            <a:r>
              <a:rPr lang="en-US" sz="2400" dirty="0" smtClean="0"/>
              <a:t>Group disclosure</a:t>
            </a:r>
          </a:p>
          <a:p>
            <a:pPr lvl="1"/>
            <a:r>
              <a:rPr lang="en-US" sz="2400" dirty="0" smtClean="0"/>
              <a:t>Linkage attack using auxiliary information</a:t>
            </a:r>
          </a:p>
          <a:p>
            <a:r>
              <a:rPr lang="en-US" sz="2800" dirty="0" smtClean="0"/>
              <a:t>Risk of identity disclosure</a:t>
            </a:r>
          </a:p>
          <a:p>
            <a:r>
              <a:rPr lang="en-US" sz="2800" dirty="0" smtClean="0"/>
              <a:t>Given?</a:t>
            </a:r>
          </a:p>
          <a:p>
            <a:pPr lvl="1"/>
            <a:r>
              <a:rPr lang="en-US" sz="2400" dirty="0" smtClean="0"/>
              <a:t>Kinds of data elements used in the study</a:t>
            </a:r>
          </a:p>
          <a:p>
            <a:pPr lvl="2"/>
            <a:r>
              <a:rPr lang="en-US" sz="2000" dirty="0" smtClean="0"/>
              <a:t>Name/dob/cancer status/ etc… (are there $$)</a:t>
            </a:r>
          </a:p>
          <a:p>
            <a:pPr lvl="1"/>
            <a:r>
              <a:rPr lang="en-US" sz="2400" dirty="0" smtClean="0"/>
              <a:t>What system the data resides in : HW/SW</a:t>
            </a:r>
          </a:p>
          <a:p>
            <a:pPr lvl="2"/>
            <a:r>
              <a:rPr lang="en-US" sz="2000" dirty="0" smtClean="0"/>
              <a:t>Risk of outsiders intruding / insider attack / negligence</a:t>
            </a:r>
          </a:p>
          <a:p>
            <a:pPr lvl="1"/>
            <a:r>
              <a:rPr lang="en-US" sz="2400" dirty="0" smtClean="0"/>
              <a:t>What can users do with the data on the system</a:t>
            </a:r>
          </a:p>
          <a:p>
            <a:pPr lvl="2"/>
            <a:r>
              <a:rPr lang="en-US" sz="2000" dirty="0" smtClean="0"/>
              <a:t>Take data off / look at everything / only do limited queries</a:t>
            </a:r>
          </a:p>
          <a:p>
            <a:pPr lvl="2"/>
            <a:endParaRPr lang="en-US" sz="2000" dirty="0" smtClean="0"/>
          </a:p>
          <a:p>
            <a:endParaRPr lang="en-US" sz="2800" dirty="0"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20163767"/>
      </p:ext>
    </p:extLst>
  </p:cSld>
  <p:clrMapOvr>
    <a:masterClrMapping/>
  </p:clrMapOvr>
  <p:transition spd="slow" advTm="440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p:txBody>
          <a:bodyPr>
            <a:normAutofit fontScale="90000"/>
          </a:bodyPr>
          <a:lstStyle/>
          <a:p>
            <a:r>
              <a:rPr lang="en-US" smtClean="0"/>
              <a:t>Restricted Access : </a:t>
            </a:r>
            <a:br>
              <a:rPr lang="en-US" smtClean="0"/>
            </a:br>
            <a:r>
              <a:rPr lang="en-US" smtClean="0"/>
              <a:t>Prepare the customized data</a:t>
            </a:r>
          </a:p>
        </p:txBody>
      </p:sp>
      <p:pic>
        <p:nvPicPr>
          <p:cNvPr id="72707" name="Content Placeholder 9"/>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a:xfrm>
            <a:off x="673159" y="1796316"/>
            <a:ext cx="3128962" cy="4535487"/>
          </a:xfrm>
        </p:spPr>
      </p:pic>
      <p:pic>
        <p:nvPicPr>
          <p:cNvPr id="72708" name="Picture 1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0214" y="1316491"/>
            <a:ext cx="390525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ight Arrow 11"/>
          <p:cNvSpPr>
            <a:spLocks noChangeArrowheads="1"/>
          </p:cNvSpPr>
          <p:nvPr/>
        </p:nvSpPr>
        <p:spPr bwMode="auto">
          <a:xfrm>
            <a:off x="3998971" y="1769328"/>
            <a:ext cx="601663" cy="465137"/>
          </a:xfrm>
          <a:prstGeom prst="rightArrow">
            <a:avLst>
              <a:gd name="adj1" fmla="val 50000"/>
              <a:gd name="adj2" fmla="val 49974"/>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6" name="Content Placeholder 8"/>
          <p:cNvSpPr txBox="1">
            <a:spLocks/>
          </p:cNvSpPr>
          <p:nvPr/>
        </p:nvSpPr>
        <p:spPr>
          <a:xfrm>
            <a:off x="4114800" y="3124200"/>
            <a:ext cx="5029200" cy="3001963"/>
          </a:xfrm>
          <a:prstGeom prst="rect">
            <a:avLst/>
          </a:prstGeom>
        </p:spPr>
        <p:txBody>
          <a:bodyPr/>
          <a:lst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mn-lt"/>
                <a:ea typeface="ヒラギノ角ゴ Pro W3" pitchFamily="-112" charset="-128"/>
                <a:cs typeface="Book Antiqua" pitchFamily="18"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mn-lt"/>
                <a:ea typeface="ヒラギノ角ゴ Pro W3" pitchFamily="-112" charset="-128"/>
                <a:cs typeface="Book Antiqua" pitchFamily="18"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mn-lt"/>
                <a:ea typeface="ヒラギノ角ゴ Pro W3" pitchFamily="-112" charset="-128"/>
                <a:cs typeface="Book Antiqua" pitchFamily="18"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mn-lt"/>
                <a:ea typeface="ヒラギノ角ゴ Pro W3" pitchFamily="-112" charset="-128"/>
                <a:cs typeface="Book Antiqua" pitchFamily="18" charset="0"/>
              </a:defRPr>
            </a:lvl4pPr>
            <a:lvl5pPr marL="2057400" indent="-228600" algn="l" rtl="0" eaLnBrk="1" fontAlgn="base" hangingPunct="1">
              <a:spcBef>
                <a:spcPct val="20000"/>
              </a:spcBef>
              <a:spcAft>
                <a:spcPct val="0"/>
              </a:spcAft>
              <a:buSzPct val="80000"/>
              <a:buChar char="o"/>
              <a:defRPr sz="2000">
                <a:solidFill>
                  <a:srgbClr val="969696"/>
                </a:solidFill>
                <a:latin typeface="+mn-lt"/>
                <a:ea typeface="ヒラギノ角ゴ Pro W3" pitchFamily="-112" charset="-128"/>
                <a:cs typeface="Book Antiqua" pitchFamily="18"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a:lstStyle>
          <a:p>
            <a:r>
              <a:rPr lang="en-US" sz="2400" kern="0" dirty="0" smtClean="0">
                <a:solidFill>
                  <a:srgbClr val="C00000"/>
                </a:solidFill>
              </a:rPr>
              <a:t>Decoupled Data </a:t>
            </a:r>
            <a:r>
              <a:rPr lang="en-US" sz="2000" kern="0" dirty="0" smtClean="0"/>
              <a:t>(</a:t>
            </a:r>
            <a:r>
              <a:rPr lang="en-US" sz="2000" dirty="0" err="1"/>
              <a:t>Kum</a:t>
            </a:r>
            <a:r>
              <a:rPr lang="en-US" sz="2000" dirty="0"/>
              <a:t> </a:t>
            </a:r>
            <a:r>
              <a:rPr lang="en-US" sz="2000" dirty="0" smtClean="0"/>
              <a:t>2012)</a:t>
            </a:r>
            <a:endParaRPr lang="en-US" sz="1800" kern="0" dirty="0" smtClean="0"/>
          </a:p>
          <a:p>
            <a:pPr lvl="1">
              <a:spcBef>
                <a:spcPts val="0"/>
              </a:spcBef>
            </a:pPr>
            <a:r>
              <a:rPr lang="en-US" sz="2000" kern="0" dirty="0" smtClean="0">
                <a:solidFill>
                  <a:srgbClr val="C00000"/>
                </a:solidFill>
              </a:rPr>
              <a:t>Automated Honest Broker SW</a:t>
            </a:r>
          </a:p>
          <a:p>
            <a:r>
              <a:rPr lang="en-US" sz="2400" kern="0" dirty="0"/>
              <a:t>Sample </a:t>
            </a:r>
            <a:r>
              <a:rPr lang="en-US" sz="2400" kern="0" dirty="0" smtClean="0"/>
              <a:t>selection</a:t>
            </a:r>
          </a:p>
          <a:p>
            <a:r>
              <a:rPr lang="en-US" sz="2400" kern="0" dirty="0" smtClean="0"/>
              <a:t>Attribute </a:t>
            </a:r>
            <a:r>
              <a:rPr lang="en-US" sz="2400" kern="0" dirty="0"/>
              <a:t>selection</a:t>
            </a:r>
          </a:p>
          <a:p>
            <a:r>
              <a:rPr lang="en-US" sz="2400" kern="0" dirty="0" smtClean="0"/>
              <a:t>Data integration (access to PII) </a:t>
            </a:r>
          </a:p>
          <a:p>
            <a:r>
              <a:rPr lang="en-US" sz="2400" kern="0" dirty="0" smtClean="0"/>
              <a:t>Some data cleaning</a:t>
            </a:r>
          </a:p>
          <a:p>
            <a:r>
              <a:rPr lang="en-US" sz="2400" kern="0" dirty="0" smtClean="0"/>
              <a:t>Full IRB</a:t>
            </a:r>
          </a:p>
          <a:p>
            <a:r>
              <a:rPr lang="en-US" sz="2400" kern="0" dirty="0" smtClean="0"/>
              <a:t>Example: RDC (TX census RDC)</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09222696"/>
      </p:ext>
    </p:extLst>
  </p:cSld>
  <p:clrMapOvr>
    <a:masterClrMapping/>
  </p:clrMapOvr>
  <p:transition spd="slow" advTm="467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295400" y="0"/>
            <a:ext cx="7391400" cy="1143000"/>
          </a:xfrm>
        </p:spPr>
        <p:txBody>
          <a:bodyPr>
            <a:normAutofit fontScale="90000"/>
          </a:bodyPr>
          <a:lstStyle/>
          <a:p>
            <a:pPr algn="l"/>
            <a:r>
              <a:rPr lang="en-US" dirty="0"/>
              <a:t>Controlled Access : </a:t>
            </a:r>
            <a:br>
              <a:rPr lang="en-US" dirty="0"/>
            </a:br>
            <a:r>
              <a:rPr lang="en-US" dirty="0"/>
              <a:t>Model using given tools</a:t>
            </a:r>
            <a:endParaRPr lang="en-US" dirty="0" smtClean="0"/>
          </a:p>
        </p:txBody>
      </p:sp>
      <p:pic>
        <p:nvPicPr>
          <p:cNvPr id="75779" name="Content Placeholder 5"/>
          <p:cNvPicPr>
            <a:picLocks noGrp="1" noChangeAspect="1"/>
          </p:cNvPicPr>
          <p:nvPr>
            <p:ph sz="half" idx="1"/>
          </p:nvPr>
        </p:nvPicPr>
        <p:blipFill>
          <a:blip r:embed="rId6"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22532" name="Content Placeholder 8"/>
          <p:cNvSpPr>
            <a:spLocks noGrp="1"/>
          </p:cNvSpPr>
          <p:nvPr>
            <p:ph sz="half" idx="2"/>
          </p:nvPr>
        </p:nvSpPr>
        <p:spPr>
          <a:xfrm>
            <a:off x="4648200" y="1143000"/>
            <a:ext cx="4038600" cy="4983163"/>
          </a:xfrm>
        </p:spPr>
        <p:txBody>
          <a:bodyPr>
            <a:normAutofit fontScale="92500" lnSpcReduction="10000"/>
          </a:bodyPr>
          <a:lstStyle/>
          <a:p>
            <a:r>
              <a:rPr lang="en-US" dirty="0"/>
              <a:t>With approved </a:t>
            </a:r>
            <a:r>
              <a:rPr lang="en-US" dirty="0" err="1" smtClean="0"/>
              <a:t>deidentified</a:t>
            </a:r>
            <a:r>
              <a:rPr lang="en-US" dirty="0" smtClean="0"/>
              <a:t> </a:t>
            </a:r>
            <a:r>
              <a:rPr lang="en-US" dirty="0"/>
              <a:t>data</a:t>
            </a:r>
          </a:p>
          <a:p>
            <a:r>
              <a:rPr lang="en-US" dirty="0" smtClean="0">
                <a:solidFill>
                  <a:srgbClr val="C00000"/>
                </a:solidFill>
              </a:rPr>
              <a:t>Locked down VM: customized appliances </a:t>
            </a:r>
          </a:p>
          <a:p>
            <a:r>
              <a:rPr lang="en-US" dirty="0" smtClean="0">
                <a:solidFill>
                  <a:srgbClr val="C00000"/>
                </a:solidFill>
              </a:rPr>
              <a:t>only approved software</a:t>
            </a:r>
          </a:p>
          <a:p>
            <a:r>
              <a:rPr lang="en-US" dirty="0" smtClean="0">
                <a:solidFill>
                  <a:srgbClr val="C00000"/>
                </a:solidFill>
              </a:rPr>
              <a:t>Remote access via VPN</a:t>
            </a:r>
          </a:p>
          <a:p>
            <a:r>
              <a:rPr lang="en-US" dirty="0"/>
              <a:t>Very effective for threats from HBC</a:t>
            </a:r>
          </a:p>
          <a:p>
            <a:r>
              <a:rPr lang="en-US" dirty="0" smtClean="0"/>
              <a:t>Full IRB</a:t>
            </a:r>
          </a:p>
          <a:p>
            <a:r>
              <a:rPr lang="en-US" dirty="0" smtClean="0"/>
              <a:t>U Chicago-NORC , UNC-</a:t>
            </a:r>
            <a:r>
              <a:rPr lang="en-US" dirty="0" err="1" smtClean="0"/>
              <a:t>Tracs</a:t>
            </a:r>
            <a:r>
              <a:rPr lang="en-US" dirty="0" smtClean="0"/>
              <a:t> </a:t>
            </a:r>
            <a:r>
              <a:rPr lang="en-US" dirty="0"/>
              <a:t>(CTSA</a:t>
            </a:r>
            <a:r>
              <a:rPr lang="en-US" dirty="0" smtClean="0"/>
              <a:t>), UCSD-</a:t>
            </a:r>
            <a:r>
              <a:rPr lang="en-US" dirty="0" err="1" smtClean="0"/>
              <a:t>iDASH</a:t>
            </a:r>
            <a:r>
              <a:rPr lang="en-US" dirty="0" smtClean="0"/>
              <a:t>, SAIL</a:t>
            </a:r>
            <a:endParaRPr lang="en-US" dirty="0"/>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3891753938"/>
      </p:ext>
    </p:extLst>
  </p:cSld>
  <p:clrMapOvr>
    <a:masterClrMapping/>
  </p:clrMapOvr>
  <p:transition spd="slow" advTm="540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322630" y="0"/>
            <a:ext cx="7440370" cy="1143000"/>
          </a:xfrm>
        </p:spPr>
        <p:txBody>
          <a:bodyPr>
            <a:normAutofit fontScale="90000"/>
          </a:bodyPr>
          <a:lstStyle/>
          <a:p>
            <a:pPr algn="l"/>
            <a:r>
              <a:rPr lang="en-US" dirty="0" smtClean="0"/>
              <a:t>Monitored Access : </a:t>
            </a:r>
            <a:br>
              <a:rPr lang="en-US" dirty="0" smtClean="0"/>
            </a:br>
            <a:r>
              <a:rPr lang="en-US" dirty="0" smtClean="0"/>
              <a:t>Freely Repurpose </a:t>
            </a:r>
          </a:p>
        </p:txBody>
      </p:sp>
      <p:pic>
        <p:nvPicPr>
          <p:cNvPr id="75779" name="Content Placeholder 5"/>
          <p:cNvPicPr>
            <a:picLocks noGrp="1" noChangeAspect="1"/>
          </p:cNvPicPr>
          <p:nvPr>
            <p:ph sz="half" idx="1"/>
          </p:nvPr>
        </p:nvPicPr>
        <p:blipFill>
          <a:blip r:embed="rId6"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17" name="Flowchart: Magnetic Disk 16"/>
          <p:cNvSpPr/>
          <p:nvPr/>
        </p:nvSpPr>
        <p:spPr bwMode="auto">
          <a:xfrm>
            <a:off x="2820123" y="3349307"/>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sp>
        <p:nvSpPr>
          <p:cNvPr id="10" name="Flowchart: Magnetic Disk 9"/>
          <p:cNvSpPr/>
          <p:nvPr/>
        </p:nvSpPr>
        <p:spPr bwMode="auto">
          <a:xfrm>
            <a:off x="2024380" y="3446774"/>
            <a:ext cx="467833" cy="414670"/>
          </a:xfrm>
          <a:prstGeom prst="flowChartMagneticDisk">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r="100000" b="100000"/>
            </a:path>
            <a:tileRect l="-100000" t="-100000"/>
          </a:gradFill>
          <a:ln>
            <a:solidFill>
              <a:srgbClr val="00206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1" name="Flowchart: Magnetic Disk 10"/>
          <p:cNvSpPr/>
          <p:nvPr/>
        </p:nvSpPr>
        <p:spPr bwMode="auto">
          <a:xfrm>
            <a:off x="1556547" y="3556642"/>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2" name="Flowchart: Magnetic Disk 11"/>
          <p:cNvSpPr/>
          <p:nvPr/>
        </p:nvSpPr>
        <p:spPr bwMode="auto">
          <a:xfrm>
            <a:off x="1322630" y="369840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3" name="Flowchart: Magnetic Disk 12"/>
          <p:cNvSpPr/>
          <p:nvPr/>
        </p:nvSpPr>
        <p:spPr bwMode="auto">
          <a:xfrm>
            <a:off x="1590143" y="3905741"/>
            <a:ext cx="467833" cy="414670"/>
          </a:xfrm>
          <a:prstGeom prst="flowChartMagneticDisk">
            <a:avLst/>
          </a:prstGeom>
          <a:solidFill>
            <a:srgbClr val="00B0F0"/>
          </a:solidFill>
          <a:ln>
            <a:solidFill>
              <a:srgbClr val="0070C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rgbClr val="00B0F0"/>
              </a:solidFill>
              <a:latin typeface="Times New Roman" pitchFamily="18" charset="0"/>
              <a:ea typeface="굴림" pitchFamily="50" charset="-127"/>
            </a:endParaRPr>
          </a:p>
        </p:txBody>
      </p:sp>
      <p:sp>
        <p:nvSpPr>
          <p:cNvPr id="14" name="Flowchart: Magnetic Disk 13"/>
          <p:cNvSpPr/>
          <p:nvPr/>
        </p:nvSpPr>
        <p:spPr bwMode="auto">
          <a:xfrm>
            <a:off x="1965974" y="374979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5" name="Flowchart: Magnetic Disk 14"/>
          <p:cNvSpPr/>
          <p:nvPr/>
        </p:nvSpPr>
        <p:spPr bwMode="auto">
          <a:xfrm>
            <a:off x="2493911" y="3429055"/>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8" name="Flowchart: Magnetic Disk 17"/>
          <p:cNvSpPr/>
          <p:nvPr/>
        </p:nvSpPr>
        <p:spPr bwMode="auto">
          <a:xfrm>
            <a:off x="2820124" y="3666512"/>
            <a:ext cx="467833" cy="414670"/>
          </a:xfrm>
          <a:prstGeom prst="flowChartMagneticDisk">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6" name="Flowchart: Magnetic Disk 15"/>
          <p:cNvSpPr/>
          <p:nvPr/>
        </p:nvSpPr>
        <p:spPr bwMode="auto">
          <a:xfrm>
            <a:off x="2435506" y="3698406"/>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9" name="Flowchart: Magnetic Disk 18"/>
          <p:cNvSpPr/>
          <p:nvPr/>
        </p:nvSpPr>
        <p:spPr bwMode="auto">
          <a:xfrm>
            <a:off x="3287956" y="3459178"/>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0" name="Flowchart: Magnetic Disk 19"/>
          <p:cNvSpPr/>
          <p:nvPr/>
        </p:nvSpPr>
        <p:spPr bwMode="auto">
          <a:xfrm>
            <a:off x="3521872" y="3749796"/>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9" name="Flowchart: Magnetic Disk 8"/>
          <p:cNvSpPr/>
          <p:nvPr/>
        </p:nvSpPr>
        <p:spPr bwMode="auto">
          <a:xfrm>
            <a:off x="3147888" y="3872073"/>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8" name="Flowchart: Magnetic Disk 7"/>
          <p:cNvSpPr/>
          <p:nvPr/>
        </p:nvSpPr>
        <p:spPr bwMode="auto">
          <a:xfrm>
            <a:off x="2667724" y="3960676"/>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3" name="Flowchart: Magnetic Disk 2"/>
          <p:cNvSpPr/>
          <p:nvPr/>
        </p:nvSpPr>
        <p:spPr bwMode="auto">
          <a:xfrm>
            <a:off x="2199891" y="3957131"/>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 name="Content Placeholder 1"/>
          <p:cNvSpPr>
            <a:spLocks noGrp="1"/>
          </p:cNvSpPr>
          <p:nvPr>
            <p:ph sz="half" idx="2"/>
          </p:nvPr>
        </p:nvSpPr>
        <p:spPr/>
        <p:txBody>
          <a:bodyPr>
            <a:normAutofit fontScale="85000" lnSpcReduction="10000"/>
          </a:bodyPr>
          <a:lstStyle/>
          <a:p>
            <a:r>
              <a:rPr lang="en-US" dirty="0" smtClean="0"/>
              <a:t>Information Accountability model</a:t>
            </a:r>
          </a:p>
          <a:p>
            <a:r>
              <a:rPr lang="en-US" b="1" dirty="0" smtClean="0">
                <a:solidFill>
                  <a:srgbClr val="C00000"/>
                </a:solidFill>
              </a:rPr>
              <a:t>Exempt IRB: Explicit data use agreement (5 big Q)</a:t>
            </a:r>
          </a:p>
          <a:p>
            <a:pPr lvl="1"/>
            <a:r>
              <a:rPr lang="en-US" b="1" dirty="0" smtClean="0">
                <a:solidFill>
                  <a:srgbClr val="C00000"/>
                </a:solidFill>
              </a:rPr>
              <a:t>Public online (</a:t>
            </a:r>
            <a:r>
              <a:rPr lang="en-US" b="1" dirty="0" err="1" smtClean="0">
                <a:solidFill>
                  <a:srgbClr val="C00000"/>
                </a:solidFill>
              </a:rPr>
              <a:t>crowdsource</a:t>
            </a:r>
            <a:r>
              <a:rPr lang="en-US" b="1" dirty="0" smtClean="0">
                <a:solidFill>
                  <a:srgbClr val="C00000"/>
                </a:solidFill>
              </a:rPr>
              <a:t>)</a:t>
            </a:r>
          </a:p>
          <a:p>
            <a:r>
              <a:rPr lang="en-US" b="1" dirty="0" smtClean="0">
                <a:solidFill>
                  <a:srgbClr val="CC0000"/>
                </a:solidFill>
              </a:rPr>
              <a:t>Any software &amp; auxiliary data</a:t>
            </a:r>
          </a:p>
          <a:p>
            <a:r>
              <a:rPr lang="en-US" dirty="0" smtClean="0"/>
              <a:t>Remote Access via VPN</a:t>
            </a:r>
          </a:p>
          <a:p>
            <a:r>
              <a:rPr lang="en-US" dirty="0"/>
              <a:t>L</a:t>
            </a:r>
            <a:r>
              <a:rPr lang="en-US" dirty="0" smtClean="0"/>
              <a:t>ess sensitive data   (e.g. Aggregate data)</a:t>
            </a:r>
          </a:p>
          <a:p>
            <a:r>
              <a:rPr lang="en-US" dirty="0"/>
              <a:t>SHRINE, Secure Unix servers</a:t>
            </a:r>
          </a:p>
          <a:p>
            <a:endParaRPr lang="en-US"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423308014"/>
      </p:ext>
    </p:extLst>
  </p:cSld>
  <p:clrMapOvr>
    <a:masterClrMapping/>
  </p:clrMapOvr>
  <p:transition spd="slow" advTm="806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4"/>
                </p:tgtEl>
              </p:cMediaNode>
            </p:audio>
          </p:childTnLst>
        </p:cTn>
      </p:par>
    </p:tnLst>
    <p:bldLst>
      <p:bldP spid="17" grpId="0" animBg="1"/>
      <p:bldP spid="10" grpId="0" animBg="1"/>
      <p:bldP spid="11" grpId="0" animBg="1"/>
      <p:bldP spid="12" grpId="0" animBg="1"/>
      <p:bldP spid="13" grpId="0" animBg="1"/>
      <p:bldP spid="14" grpId="0" animBg="1"/>
      <p:bldP spid="15" grpId="0" animBg="1"/>
      <p:bldP spid="18" grpId="0" animBg="1"/>
      <p:bldP spid="16" grpId="0" animBg="1"/>
      <p:bldP spid="19" grpId="0" animBg="1"/>
      <p:bldP spid="20" grpId="0" animBg="1"/>
      <p:bldP spid="9" grpId="0" animBg="1"/>
      <p:bldP spid="8"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322630" y="0"/>
            <a:ext cx="7592770" cy="1143000"/>
          </a:xfrm>
        </p:spPr>
        <p:txBody>
          <a:bodyPr>
            <a:normAutofit fontScale="90000"/>
          </a:bodyPr>
          <a:lstStyle/>
          <a:p>
            <a:pPr algn="l"/>
            <a:r>
              <a:rPr lang="en-US" dirty="0" smtClean="0"/>
              <a:t>Open Access : </a:t>
            </a:r>
            <a:br>
              <a:rPr lang="en-US" dirty="0" smtClean="0"/>
            </a:br>
            <a:r>
              <a:rPr lang="en-US" dirty="0" smtClean="0"/>
              <a:t>No restriction on use </a:t>
            </a:r>
          </a:p>
        </p:txBody>
      </p:sp>
      <p:pic>
        <p:nvPicPr>
          <p:cNvPr id="75779" name="Content Placeholder 5"/>
          <p:cNvPicPr>
            <a:picLocks noGrp="1" noChangeAspect="1"/>
          </p:cNvPicPr>
          <p:nvPr>
            <p:ph sz="half" idx="1"/>
          </p:nvPr>
        </p:nvPicPr>
        <p:blipFill>
          <a:blip r:embed="rId6"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22532" name="Content Placeholder 8"/>
          <p:cNvSpPr>
            <a:spLocks noGrp="1"/>
          </p:cNvSpPr>
          <p:nvPr>
            <p:ph sz="half" idx="2"/>
          </p:nvPr>
        </p:nvSpPr>
        <p:spPr>
          <a:xfrm>
            <a:off x="4648200" y="1600200"/>
            <a:ext cx="4267200" cy="4525963"/>
          </a:xfrm>
        </p:spPr>
        <p:txBody>
          <a:bodyPr>
            <a:normAutofit lnSpcReduction="10000"/>
          </a:bodyPr>
          <a:lstStyle/>
          <a:p>
            <a:r>
              <a:rPr lang="en-US" b="1" dirty="0" smtClean="0">
                <a:solidFill>
                  <a:srgbClr val="CC0000"/>
                </a:solidFill>
              </a:rPr>
              <a:t>Anyone : Publish information for others</a:t>
            </a:r>
          </a:p>
          <a:p>
            <a:r>
              <a:rPr lang="en-US" dirty="0" smtClean="0"/>
              <a:t>No IRB</a:t>
            </a:r>
          </a:p>
          <a:p>
            <a:r>
              <a:rPr lang="en-US" dirty="0"/>
              <a:t>No monitoring use</a:t>
            </a:r>
          </a:p>
          <a:p>
            <a:r>
              <a:rPr lang="en-US" dirty="0" smtClean="0"/>
              <a:t>Disclosure Limitation Methods (filter)</a:t>
            </a:r>
          </a:p>
          <a:p>
            <a:r>
              <a:rPr lang="en-US" dirty="0" smtClean="0"/>
              <a:t>Sanitized data</a:t>
            </a:r>
          </a:p>
          <a:p>
            <a:r>
              <a:rPr lang="en-US" dirty="0" smtClean="0"/>
              <a:t>Public websites, publications</a:t>
            </a:r>
          </a:p>
          <a:p>
            <a:r>
              <a:rPr lang="en-US" dirty="0" smtClean="0">
                <a:solidFill>
                  <a:srgbClr val="C00000"/>
                </a:solidFill>
              </a:rPr>
              <a:t>Publish data use terms</a:t>
            </a:r>
          </a:p>
        </p:txBody>
      </p:sp>
      <p:sp>
        <p:nvSpPr>
          <p:cNvPr id="17" name="Flowchart: Magnetic Disk 16"/>
          <p:cNvSpPr/>
          <p:nvPr/>
        </p:nvSpPr>
        <p:spPr bwMode="auto">
          <a:xfrm>
            <a:off x="2820123" y="3349307"/>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sp>
        <p:nvSpPr>
          <p:cNvPr id="10" name="Flowchart: Magnetic Disk 9"/>
          <p:cNvSpPr/>
          <p:nvPr/>
        </p:nvSpPr>
        <p:spPr bwMode="auto">
          <a:xfrm>
            <a:off x="2024380" y="3446774"/>
            <a:ext cx="467833" cy="414670"/>
          </a:xfrm>
          <a:prstGeom prst="flowChartMagneticDisk">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r="100000" b="100000"/>
            </a:path>
            <a:tileRect l="-100000" t="-100000"/>
          </a:gradFill>
          <a:ln>
            <a:solidFill>
              <a:srgbClr val="00206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1" name="Flowchart: Magnetic Disk 10"/>
          <p:cNvSpPr/>
          <p:nvPr/>
        </p:nvSpPr>
        <p:spPr bwMode="auto">
          <a:xfrm>
            <a:off x="1556547" y="3556642"/>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2" name="Flowchart: Magnetic Disk 11"/>
          <p:cNvSpPr/>
          <p:nvPr/>
        </p:nvSpPr>
        <p:spPr bwMode="auto">
          <a:xfrm>
            <a:off x="1322630" y="369840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3" name="Flowchart: Magnetic Disk 12"/>
          <p:cNvSpPr/>
          <p:nvPr/>
        </p:nvSpPr>
        <p:spPr bwMode="auto">
          <a:xfrm>
            <a:off x="1590143" y="3905741"/>
            <a:ext cx="467833" cy="414670"/>
          </a:xfrm>
          <a:prstGeom prst="flowChartMagneticDisk">
            <a:avLst/>
          </a:prstGeom>
          <a:solidFill>
            <a:srgbClr val="00B0F0"/>
          </a:solidFill>
          <a:ln>
            <a:solidFill>
              <a:srgbClr val="0070C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rgbClr val="00B0F0"/>
              </a:solidFill>
              <a:latin typeface="Times New Roman" pitchFamily="18" charset="0"/>
              <a:ea typeface="굴림" pitchFamily="50" charset="-127"/>
            </a:endParaRPr>
          </a:p>
        </p:txBody>
      </p:sp>
      <p:sp>
        <p:nvSpPr>
          <p:cNvPr id="14" name="Flowchart: Magnetic Disk 13"/>
          <p:cNvSpPr/>
          <p:nvPr/>
        </p:nvSpPr>
        <p:spPr bwMode="auto">
          <a:xfrm>
            <a:off x="1965974" y="374979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5" name="Flowchart: Magnetic Disk 14"/>
          <p:cNvSpPr/>
          <p:nvPr/>
        </p:nvSpPr>
        <p:spPr bwMode="auto">
          <a:xfrm>
            <a:off x="2493911" y="3429055"/>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8" name="Flowchart: Magnetic Disk 17"/>
          <p:cNvSpPr/>
          <p:nvPr/>
        </p:nvSpPr>
        <p:spPr bwMode="auto">
          <a:xfrm>
            <a:off x="2820124" y="3666512"/>
            <a:ext cx="467833" cy="414670"/>
          </a:xfrm>
          <a:prstGeom prst="flowChartMagneticDisk">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6" name="Flowchart: Magnetic Disk 15"/>
          <p:cNvSpPr/>
          <p:nvPr/>
        </p:nvSpPr>
        <p:spPr bwMode="auto">
          <a:xfrm>
            <a:off x="2435506" y="3698406"/>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9" name="Flowchart: Magnetic Disk 18"/>
          <p:cNvSpPr/>
          <p:nvPr/>
        </p:nvSpPr>
        <p:spPr bwMode="auto">
          <a:xfrm>
            <a:off x="3287956" y="3459178"/>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0" name="Flowchart: Magnetic Disk 19"/>
          <p:cNvSpPr/>
          <p:nvPr/>
        </p:nvSpPr>
        <p:spPr bwMode="auto">
          <a:xfrm>
            <a:off x="3521872" y="3749796"/>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9" name="Flowchart: Magnetic Disk 8"/>
          <p:cNvSpPr/>
          <p:nvPr/>
        </p:nvSpPr>
        <p:spPr bwMode="auto">
          <a:xfrm>
            <a:off x="3147888" y="3872073"/>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8" name="Flowchart: Magnetic Disk 7"/>
          <p:cNvSpPr/>
          <p:nvPr/>
        </p:nvSpPr>
        <p:spPr bwMode="auto">
          <a:xfrm>
            <a:off x="2667724" y="3960676"/>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3" name="Flowchart: Magnetic Disk 2"/>
          <p:cNvSpPr/>
          <p:nvPr/>
        </p:nvSpPr>
        <p:spPr bwMode="auto">
          <a:xfrm>
            <a:off x="2199891" y="3957131"/>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75824" name="Oval 20"/>
          <p:cNvSpPr>
            <a:spLocks noChangeArrowheads="1"/>
          </p:cNvSpPr>
          <p:nvPr/>
        </p:nvSpPr>
        <p:spPr bwMode="auto">
          <a:xfrm>
            <a:off x="1241596" y="3266273"/>
            <a:ext cx="2838450" cy="996950"/>
          </a:xfrm>
          <a:prstGeom prst="ellipse">
            <a:avLst/>
          </a:prstGeom>
          <a:solidFill>
            <a:srgbClr val="7030A0">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Content Placeholder 6"/>
          <p:cNvSpPr txBox="1">
            <a:spLocks/>
          </p:cNvSpPr>
          <p:nvPr/>
        </p:nvSpPr>
        <p:spPr bwMode="auto">
          <a:xfrm>
            <a:off x="228600" y="1821164"/>
            <a:ext cx="4419600" cy="1437490"/>
          </a:xfrm>
          <a:prstGeom prst="rect">
            <a:avLst/>
          </a:prstGeom>
          <a:solidFill>
            <a:srgbClr val="FDFCEE">
              <a:alpha val="89803"/>
            </a:srgbClr>
          </a:solidFill>
          <a:ln w="9525">
            <a:solidFill>
              <a:schemeClr val="tx2"/>
            </a:solidFill>
            <a:miter lim="800000"/>
            <a:headEnd/>
            <a:tailEnd/>
          </a:ln>
        </p:spPr>
        <p:txBody>
          <a:bodyPr/>
          <a:lstStyle>
            <a:lvl1pPr>
              <a:defRPr kumimoji="1" sz="1400">
                <a:solidFill>
                  <a:schemeClr val="tx1"/>
                </a:solidFill>
                <a:latin typeface="Times New Roman" pitchFamily="18" charset="0"/>
                <a:ea typeface="굴림" pitchFamily="50" charset="-127"/>
              </a:defRPr>
            </a:lvl1pPr>
            <a:lvl2pPr marL="742950" indent="-285750">
              <a:defRPr kumimoji="1" sz="1400">
                <a:solidFill>
                  <a:schemeClr val="tx1"/>
                </a:solidFill>
                <a:latin typeface="Times New Roman" pitchFamily="18" charset="0"/>
                <a:ea typeface="굴림" pitchFamily="50" charset="-127"/>
              </a:defRPr>
            </a:lvl2pPr>
            <a:lvl3pPr marL="1143000" indent="-228600">
              <a:defRPr kumimoji="1" sz="1400">
                <a:solidFill>
                  <a:schemeClr val="tx1"/>
                </a:solidFill>
                <a:latin typeface="Times New Roman" pitchFamily="18" charset="0"/>
                <a:ea typeface="굴림" pitchFamily="50" charset="-127"/>
              </a:defRPr>
            </a:lvl3pPr>
            <a:lvl4pPr marL="1600200" indent="-228600">
              <a:defRPr kumimoji="1" sz="1400">
                <a:solidFill>
                  <a:schemeClr val="tx1"/>
                </a:solidFill>
                <a:latin typeface="Times New Roman" pitchFamily="18" charset="0"/>
                <a:ea typeface="굴림" pitchFamily="50" charset="-127"/>
              </a:defRPr>
            </a:lvl4pPr>
            <a:lvl5pPr marL="2057400" indent="-228600">
              <a:defRPr kumimoji="1" sz="1400">
                <a:solidFill>
                  <a:schemeClr val="tx1"/>
                </a:solidFill>
                <a:latin typeface="Times New Roman" pitchFamily="18" charset="0"/>
                <a:ea typeface="굴림" pitchFamily="50"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pPr algn="ctr">
              <a:buFont typeface="Wingdings" pitchFamily="2" charset="2"/>
              <a:buNone/>
            </a:pPr>
            <a:r>
              <a:rPr lang="en-US" sz="2800" dirty="0">
                <a:solidFill>
                  <a:srgbClr val="C00000"/>
                </a:solidFill>
                <a:latin typeface="Arial" charset="0"/>
              </a:rPr>
              <a:t>Package with filter </a:t>
            </a:r>
            <a:r>
              <a:rPr lang="en-US" sz="2800" dirty="0" smtClean="0">
                <a:solidFill>
                  <a:srgbClr val="C00000"/>
                </a:solidFill>
                <a:latin typeface="Arial" charset="0"/>
              </a:rPr>
              <a:t>(disclosure limitation methods) &amp; take </a:t>
            </a:r>
            <a:r>
              <a:rPr lang="en-US" sz="2800" dirty="0">
                <a:solidFill>
                  <a:srgbClr val="C00000"/>
                </a:solidFill>
                <a:latin typeface="Arial" charset="0"/>
              </a:rPr>
              <a:t>out of </a:t>
            </a:r>
            <a:r>
              <a:rPr lang="en-US" sz="2800" dirty="0" smtClean="0">
                <a:solidFill>
                  <a:srgbClr val="C00000"/>
                </a:solidFill>
                <a:latin typeface="Arial" charset="0"/>
              </a:rPr>
              <a:t>lab</a:t>
            </a:r>
            <a:endParaRPr lang="en-US" sz="2800" dirty="0">
              <a:latin typeface="Arial" charset="0"/>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6218238"/>
            <a:ext cx="487362" cy="487362"/>
          </a:xfrm>
          <a:prstGeom prst="rect">
            <a:avLst/>
          </a:prstGeom>
        </p:spPr>
      </p:pic>
    </p:spTree>
    <p:custDataLst>
      <p:tags r:id="rId1"/>
    </p:custDataLst>
    <p:extLst>
      <p:ext uri="{BB962C8B-B14F-4D97-AF65-F5344CB8AC3E}">
        <p14:creationId xmlns:p14="http://schemas.microsoft.com/office/powerpoint/2010/main" val="2340062227"/>
      </p:ext>
    </p:extLst>
  </p:cSld>
  <p:clrMapOvr>
    <a:masterClrMapping/>
  </p:clrMapOvr>
  <p:transition spd="slow" advTm="5404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bldLst>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4208" y="1"/>
            <a:ext cx="7772400" cy="1143000"/>
          </a:xfrm>
        </p:spPr>
        <p:txBody>
          <a:bodyPr>
            <a:normAutofit fontScale="90000"/>
          </a:bodyPr>
          <a:lstStyle/>
          <a:p>
            <a:pPr algn="l"/>
            <a:r>
              <a:rPr lang="en-US" dirty="0" smtClean="0"/>
              <a:t>Use Published Data for</a:t>
            </a:r>
            <a:br>
              <a:rPr lang="en-US" dirty="0" smtClean="0"/>
            </a:br>
            <a:r>
              <a:rPr lang="en-US" dirty="0" smtClean="0"/>
              <a:t>Good Decision Making</a:t>
            </a:r>
            <a:endParaRPr lang="en-US" dirty="0"/>
          </a:p>
        </p:txBody>
      </p:sp>
      <p:sp>
        <p:nvSpPr>
          <p:cNvPr id="3" name="Content Placeholder 2"/>
          <p:cNvSpPr>
            <a:spLocks noGrp="1"/>
          </p:cNvSpPr>
          <p:nvPr>
            <p:ph type="subTitle" idx="1"/>
          </p:nvPr>
        </p:nvSpPr>
        <p:spPr>
          <a:xfrm>
            <a:off x="304800" y="3830601"/>
            <a:ext cx="8458200" cy="2570199"/>
          </a:xfrm>
        </p:spPr>
        <p:txBody>
          <a:bodyPr>
            <a:normAutofit fontScale="85000" lnSpcReduction="10000"/>
          </a:bodyPr>
          <a:lstStyle/>
          <a:p>
            <a:pPr algn="just"/>
            <a:r>
              <a:rPr lang="en-US" dirty="0" smtClean="0">
                <a:solidFill>
                  <a:srgbClr val="00B050"/>
                </a:solidFill>
                <a:latin typeface="Arial" panose="020B0604020202020204" pitchFamily="34" charset="0"/>
                <a:cs typeface="Arial" panose="020B0604020202020204" pitchFamily="34" charset="0"/>
              </a:rPr>
              <a:t>    Raw </a:t>
            </a:r>
            <a:r>
              <a:rPr lang="en-US" dirty="0">
                <a:solidFill>
                  <a:srgbClr val="00B050"/>
                </a:solidFill>
                <a:latin typeface="Arial" panose="020B0604020202020204" pitchFamily="34" charset="0"/>
                <a:cs typeface="Arial" panose="020B0604020202020204" pitchFamily="34" charset="0"/>
              </a:rPr>
              <a:t>Data                                                  Decision</a:t>
            </a:r>
          </a:p>
          <a:p>
            <a:pPr algn="just"/>
            <a:endParaRPr lang="en-US" dirty="0" smtClean="0"/>
          </a:p>
          <a:p>
            <a:pPr algn="just"/>
            <a:r>
              <a:rPr lang="en-US" dirty="0" smtClean="0"/>
              <a:t>Deployed </a:t>
            </a:r>
            <a:r>
              <a:rPr lang="en-US" dirty="0"/>
              <a:t>together </a:t>
            </a:r>
            <a:r>
              <a:rPr lang="en-US" dirty="0" smtClean="0"/>
              <a:t>the </a:t>
            </a:r>
            <a:r>
              <a:rPr lang="en-US" dirty="0"/>
              <a:t>four data access models can provide a </a:t>
            </a:r>
            <a:r>
              <a:rPr lang="en-US" dirty="0" smtClean="0"/>
              <a:t>comprehensive system </a:t>
            </a:r>
            <a:r>
              <a:rPr lang="en-US" dirty="0"/>
              <a:t>for privacy protection, balancing the risk and usability of secondary data in population informatics research</a:t>
            </a:r>
          </a:p>
        </p:txBody>
      </p:sp>
      <p:sp>
        <p:nvSpPr>
          <p:cNvPr id="13" name="Rectangle 12"/>
          <p:cNvSpPr/>
          <p:nvPr/>
        </p:nvSpPr>
        <p:spPr>
          <a:xfrm>
            <a:off x="409903" y="1620963"/>
            <a:ext cx="8226188" cy="19048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016091" y="1849564"/>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09903" y="2034230"/>
            <a:ext cx="8382000" cy="1354217"/>
          </a:xfrm>
          <a:prstGeom prst="rect">
            <a:avLst/>
          </a:prstGeom>
        </p:spPr>
        <p:txBody>
          <a:bodyPr wrap="square">
            <a:spAutoFit/>
          </a:bodyPr>
          <a:lstStyle/>
          <a:p>
            <a:pPr marL="0" indent="0">
              <a:spcBef>
                <a:spcPts val="0"/>
              </a:spcBef>
              <a:spcAft>
                <a:spcPts val="120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p>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Data                         Analysis Type I</a:t>
            </a: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Analysis </a:t>
            </a:r>
            <a:r>
              <a:rPr lang="en-US" dirty="0">
                <a:solidFill>
                  <a:srgbClr val="00B050"/>
                </a:solidFill>
                <a:latin typeface="Arial" panose="020B0604020202020204" pitchFamily="34" charset="0"/>
                <a:cs typeface="Arial" panose="020B0604020202020204" pitchFamily="34" charset="0"/>
              </a:rPr>
              <a:t>Type </a:t>
            </a:r>
            <a:r>
              <a:rPr lang="en-US" dirty="0" smtClean="0">
                <a:solidFill>
                  <a:srgbClr val="00B050"/>
                </a:solidFill>
                <a:latin typeface="Arial" panose="020B0604020202020204" pitchFamily="34" charset="0"/>
                <a:cs typeface="Arial" panose="020B0604020202020204" pitchFamily="34" charset="0"/>
              </a:rPr>
              <a:t>II               Publish </a:t>
            </a:r>
          </a:p>
          <a:p>
            <a:pPr marL="0" indent="0">
              <a:spcBef>
                <a:spcPts val="0"/>
              </a:spcBef>
              <a:spcAft>
                <a:spcPts val="0"/>
              </a:spcAft>
              <a:buNone/>
            </a:pPr>
            <a:r>
              <a:rPr lang="en-US" dirty="0" smtClean="0">
                <a:solidFill>
                  <a:srgbClr val="00B050"/>
                </a:solidFill>
                <a:latin typeface="Arial" panose="020B0604020202020204" pitchFamily="34" charset="0"/>
                <a:cs typeface="Arial" panose="020B0604020202020204" pitchFamily="34" charset="0"/>
              </a:rPr>
              <a:t>Preparation            (More sensitive data)     (Less sensitive data)  </a:t>
            </a:r>
          </a:p>
          <a:p>
            <a:pPr marL="0" indent="0">
              <a:spcBef>
                <a:spcPts val="0"/>
              </a:spcBef>
              <a:spcAft>
                <a:spcPts val="0"/>
              </a:spcAft>
              <a:buNone/>
            </a:pP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More Protection              More Usability    </a:t>
            </a:r>
            <a:endParaRPr lang="en-US" dirty="0">
              <a:solidFill>
                <a:srgbClr val="00B050"/>
              </a:solidFill>
              <a:latin typeface="Arial" panose="020B0604020202020204" pitchFamily="34" charset="0"/>
              <a:cs typeface="Arial" panose="020B0604020202020204" pitchFamily="34" charset="0"/>
            </a:endParaRPr>
          </a:p>
        </p:txBody>
      </p:sp>
      <p:sp>
        <p:nvSpPr>
          <p:cNvPr id="16" name="Oval 15"/>
          <p:cNvSpPr/>
          <p:nvPr/>
        </p:nvSpPr>
        <p:spPr>
          <a:xfrm>
            <a:off x="729488"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874091"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828105"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6232" y="172764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20891" y="1849564"/>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21" name="Curved Right Arrow 20"/>
          <p:cNvSpPr/>
          <p:nvPr/>
        </p:nvSpPr>
        <p:spPr>
          <a:xfrm flipV="1">
            <a:off x="148461" y="2572839"/>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Right Arrow 21"/>
          <p:cNvSpPr/>
          <p:nvPr/>
        </p:nvSpPr>
        <p:spPr>
          <a:xfrm flipH="1">
            <a:off x="8526523" y="2572839"/>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0821799"/>
      </p:ext>
    </p:extLst>
  </p:cSld>
  <p:clrMapOvr>
    <a:masterClrMapping/>
  </p:clrMapOvr>
  <mc:AlternateContent xmlns:mc="http://schemas.openxmlformats.org/markup-compatibility/2006" xmlns:p14="http://schemas.microsoft.com/office/powerpoint/2010/main">
    <mc:Choice Requires="p14">
      <p:transition spd="slow" p14:dur="2000" advTm="15810"/>
    </mc:Choice>
    <mc:Fallback xmlns="">
      <p:transition spd="slow" advTm="15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66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059333" cy="684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80302411"/>
      </p:ext>
    </p:extLst>
  </p:cSld>
  <p:clrMapOvr>
    <a:masterClrMapping/>
  </p:clrMapOvr>
  <mc:AlternateContent xmlns:mc="http://schemas.openxmlformats.org/markup-compatibility/2006" xmlns:p14="http://schemas.microsoft.com/office/powerpoint/2010/main">
    <mc:Choice Requires="p14">
      <p:transition spd="slow" p14:dur="2000" advTm="120313"/>
    </mc:Choice>
    <mc:Fallback xmlns="">
      <p:transition spd="slow" advTm="120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spectrumsi.com/wp-content/uploads/2010/09/cctv-wall-ssi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398" y="1295400"/>
            <a:ext cx="3183623" cy="2362200"/>
          </a:xfrm>
          <a:prstGeom prst="rect">
            <a:avLst/>
          </a:prstGeom>
          <a:noFill/>
          <a:extLst>
            <a:ext uri="{909E8E84-426E-40DD-AFC4-6F175D3DCCD1}">
              <a14:hiddenFill xmlns:a14="http://schemas.microsoft.com/office/drawing/2010/main">
                <a:solidFill>
                  <a:srgbClr val="FFFFFF"/>
                </a:solidFill>
              </a14:hiddenFill>
            </a:ext>
          </a:extLst>
        </p:spPr>
      </p:pic>
      <p:sp>
        <p:nvSpPr>
          <p:cNvPr id="26626" name="Title 1"/>
          <p:cNvSpPr>
            <a:spLocks noGrp="1"/>
          </p:cNvSpPr>
          <p:nvPr>
            <p:ph type="title"/>
          </p:nvPr>
        </p:nvSpPr>
        <p:spPr/>
        <p:txBody>
          <a:bodyPr>
            <a:normAutofit fontScale="90000"/>
          </a:bodyPr>
          <a:lstStyle/>
          <a:p>
            <a:r>
              <a:rPr lang="en-US" dirty="0" smtClean="0"/>
              <a:t>Take Away I</a:t>
            </a:r>
            <a:br>
              <a:rPr lang="en-US" dirty="0" smtClean="0"/>
            </a:br>
            <a:r>
              <a:rPr lang="en-US" dirty="0" smtClean="0"/>
              <a:t>Information Accountability Works</a:t>
            </a:r>
          </a:p>
        </p:txBody>
      </p:sp>
      <p:sp>
        <p:nvSpPr>
          <p:cNvPr id="26627" name="Content Placeholder 2"/>
          <p:cNvSpPr>
            <a:spLocks noGrp="1"/>
          </p:cNvSpPr>
          <p:nvPr>
            <p:ph idx="1"/>
          </p:nvPr>
        </p:nvSpPr>
        <p:spPr>
          <a:xfrm>
            <a:off x="76200" y="1600200"/>
            <a:ext cx="8839200" cy="4525963"/>
          </a:xfrm>
        </p:spPr>
        <p:txBody>
          <a:bodyPr>
            <a:noAutofit/>
          </a:bodyPr>
          <a:lstStyle/>
          <a:p>
            <a:r>
              <a:rPr lang="en-US" sz="2400" dirty="0" smtClean="0"/>
              <a:t>Secrecy : Hiding information</a:t>
            </a:r>
          </a:p>
          <a:p>
            <a:pPr lvl="1"/>
            <a:r>
              <a:rPr lang="en-US" sz="2000" dirty="0" smtClean="0"/>
              <a:t>In reality, has limited power to protect privacy</a:t>
            </a:r>
          </a:p>
          <a:p>
            <a:pPr lvl="1"/>
            <a:r>
              <a:rPr lang="en-US" sz="2000" dirty="0" smtClean="0"/>
              <a:t>Severe Consequences related to</a:t>
            </a:r>
          </a:p>
          <a:p>
            <a:pPr lvl="2"/>
            <a:r>
              <a:rPr lang="en-US" sz="1600" dirty="0" smtClean="0"/>
              <a:t>Accuracy of data and decisions, use of data for</a:t>
            </a:r>
          </a:p>
          <a:p>
            <a:pPr marL="914400" lvl="2" indent="0">
              <a:buNone/>
            </a:pPr>
            <a:r>
              <a:rPr lang="en-US" sz="1600" dirty="0"/>
              <a:t> </a:t>
            </a:r>
            <a:r>
              <a:rPr lang="en-US" sz="1600" dirty="0" smtClean="0"/>
              <a:t>    legitimate reasons, transparency &amp; democracy</a:t>
            </a:r>
            <a:endParaRPr lang="en-US" sz="1600" b="1" dirty="0" smtClean="0">
              <a:solidFill>
                <a:srgbClr val="0070C0"/>
              </a:solidFill>
            </a:endParaRPr>
          </a:p>
          <a:p>
            <a:r>
              <a:rPr lang="en-US" sz="2400" b="1" dirty="0" smtClean="0">
                <a:solidFill>
                  <a:srgbClr val="0070C0"/>
                </a:solidFill>
              </a:rPr>
              <a:t>Information Accountability </a:t>
            </a:r>
            <a:r>
              <a:rPr lang="en-US" sz="2400" dirty="0" smtClean="0">
                <a:solidFill>
                  <a:srgbClr val="0070C0"/>
                </a:solidFill>
              </a:rPr>
              <a:t>(Credit Report)</a:t>
            </a:r>
            <a:endParaRPr lang="en-US" sz="2400" dirty="0">
              <a:solidFill>
                <a:srgbClr val="0070C0"/>
              </a:solidFill>
            </a:endParaRPr>
          </a:p>
          <a:p>
            <a:pPr lvl="1"/>
            <a:r>
              <a:rPr lang="en-US" sz="2000" dirty="0">
                <a:solidFill>
                  <a:srgbClr val="0070C0"/>
                </a:solidFill>
              </a:rPr>
              <a:t>V</a:t>
            </a:r>
            <a:r>
              <a:rPr lang="en-US" sz="2000" dirty="0" smtClean="0">
                <a:solidFill>
                  <a:srgbClr val="0070C0"/>
                </a:solidFill>
              </a:rPr>
              <a:t>ery </a:t>
            </a:r>
            <a:r>
              <a:rPr lang="en-US" sz="2000" dirty="0">
                <a:solidFill>
                  <a:srgbClr val="0070C0"/>
                </a:solidFill>
              </a:rPr>
              <a:t>clear transparency in the use of the </a:t>
            </a:r>
            <a:r>
              <a:rPr lang="en-US" sz="2000" dirty="0" smtClean="0">
                <a:solidFill>
                  <a:srgbClr val="0070C0"/>
                </a:solidFill>
              </a:rPr>
              <a:t>data </a:t>
            </a:r>
          </a:p>
          <a:p>
            <a:pPr lvl="1"/>
            <a:r>
              <a:rPr lang="en-US" sz="2000" dirty="0" smtClean="0"/>
              <a:t>Disclosure : Declared in writing, so when something goes wrong the right people are held accountable (data use agreements)</a:t>
            </a:r>
          </a:p>
          <a:p>
            <a:pPr lvl="1"/>
            <a:r>
              <a:rPr lang="en-US" sz="2000" dirty="0" smtClean="0"/>
              <a:t>IT WORKS! Primary method used to protect financial data</a:t>
            </a:r>
          </a:p>
          <a:p>
            <a:pPr lvl="1"/>
            <a:r>
              <a:rPr lang="en-US" sz="2000" dirty="0" smtClean="0"/>
              <a:t>Internet : </a:t>
            </a:r>
            <a:r>
              <a:rPr lang="en-US" sz="2000" dirty="0" err="1" smtClean="0"/>
              <a:t>crowdsourced</a:t>
            </a:r>
            <a:r>
              <a:rPr lang="en-US" sz="2000" dirty="0" smtClean="0"/>
              <a:t> auditing (public access IRB)</a:t>
            </a:r>
          </a:p>
          <a:p>
            <a:pPr lvl="1"/>
            <a:r>
              <a:rPr lang="en-US" sz="2000" dirty="0" smtClean="0"/>
              <a:t>Logs &amp; audits : what to log, how to keep tamperproof log</a:t>
            </a:r>
          </a:p>
          <a:p>
            <a:pPr lvl="1"/>
            <a:endParaRPr lang="en-US" sz="1800" dirty="0" smtClean="0"/>
          </a:p>
          <a:p>
            <a:pPr marL="0" indent="0">
              <a:buNone/>
            </a:pPr>
            <a:r>
              <a:rPr lang="en-US" sz="1800" dirty="0" smtClean="0"/>
              <a:t>D.J. </a:t>
            </a:r>
            <a:r>
              <a:rPr lang="en-US" sz="1800" dirty="0" err="1" smtClean="0"/>
              <a:t>Weitzner</a:t>
            </a:r>
            <a:r>
              <a:rPr lang="en-US" sz="1800" dirty="0" smtClean="0"/>
              <a:t> et al., Information Accountability, Comm. ACM, vol. 51, no. 6, 2008, pp. 82–87.</a:t>
            </a:r>
          </a:p>
        </p:txBody>
      </p:sp>
      <p:pic>
        <p:nvPicPr>
          <p:cNvPr id="2" name="Picture 4" descr="http://www.karensperspective.com/wp-content/uploads/2009/09/credit-repor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4577534"/>
            <a:ext cx="1507221" cy="1548629"/>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31715999"/>
      </p:ext>
    </p:extLst>
  </p:cSld>
  <p:clrMapOvr>
    <a:masterClrMapping/>
  </p:clrMapOvr>
  <p:transition spd="slow" advTm="656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Take Away II</a:t>
            </a:r>
            <a:br>
              <a:rPr lang="en-US" dirty="0" smtClean="0"/>
            </a:br>
            <a:r>
              <a:rPr lang="en-US" sz="4000" dirty="0" smtClean="0"/>
              <a:t>Privacy is a BUDGET constrained problem</a:t>
            </a:r>
            <a:endParaRPr lang="en-US" sz="4000" dirty="0"/>
          </a:p>
        </p:txBody>
      </p:sp>
      <p:sp>
        <p:nvSpPr>
          <p:cNvPr id="3" name="Content Placeholder 2"/>
          <p:cNvSpPr>
            <a:spLocks noGrp="1"/>
          </p:cNvSpPr>
          <p:nvPr>
            <p:ph idx="1"/>
          </p:nvPr>
        </p:nvSpPr>
        <p:spPr/>
        <p:txBody>
          <a:bodyPr>
            <a:normAutofit/>
          </a:bodyPr>
          <a:lstStyle/>
          <a:p>
            <a:r>
              <a:rPr lang="en-US" dirty="0" smtClean="0"/>
              <a:t>Differential Privacy proves </a:t>
            </a:r>
            <a:r>
              <a:rPr lang="en-US" dirty="0"/>
              <a:t>e</a:t>
            </a:r>
            <a:r>
              <a:rPr lang="en-US" dirty="0" smtClean="0"/>
              <a:t>ach </a:t>
            </a:r>
            <a:r>
              <a:rPr lang="en-US" dirty="0"/>
              <a:t>query leads to some privacy loss while providing some utility in terms of data analysis. </a:t>
            </a:r>
            <a:endParaRPr lang="en-US" dirty="0" smtClean="0"/>
          </a:p>
          <a:p>
            <a:r>
              <a:rPr lang="en-US" dirty="0" smtClean="0">
                <a:solidFill>
                  <a:srgbClr val="0070C0"/>
                </a:solidFill>
              </a:rPr>
              <a:t>The </a:t>
            </a:r>
            <a:r>
              <a:rPr lang="en-US" dirty="0">
                <a:solidFill>
                  <a:srgbClr val="0070C0"/>
                </a:solidFill>
              </a:rPr>
              <a:t>goal is to achieve the maximum utility under a fixed privacy budget </a:t>
            </a:r>
            <a:endParaRPr lang="en-US" dirty="0" smtClean="0">
              <a:solidFill>
                <a:srgbClr val="0070C0"/>
              </a:solidFill>
            </a:endParaRPr>
          </a:p>
        </p:txBody>
      </p:sp>
      <p:grpSp>
        <p:nvGrpSpPr>
          <p:cNvPr id="9" name="Group 8"/>
          <p:cNvGrpSpPr/>
          <p:nvPr/>
        </p:nvGrpSpPr>
        <p:grpSpPr>
          <a:xfrm>
            <a:off x="120142" y="4572000"/>
            <a:ext cx="8903715" cy="2085975"/>
            <a:chOff x="164085" y="4743745"/>
            <a:chExt cx="8903715" cy="2085975"/>
          </a:xfrm>
        </p:grpSpPr>
        <p:pic>
          <p:nvPicPr>
            <p:cNvPr id="8" name="Picture 7"/>
            <p:cNvPicPr>
              <a:picLocks noChangeAspect="1"/>
            </p:cNvPicPr>
            <p:nvPr/>
          </p:nvPicPr>
          <p:blipFill>
            <a:blip r:embed="rId5"/>
            <a:stretch>
              <a:fillRect/>
            </a:stretch>
          </p:blipFill>
          <p:spPr>
            <a:xfrm>
              <a:off x="164085" y="4743745"/>
              <a:ext cx="8903715" cy="2085975"/>
            </a:xfrm>
            <a:prstGeom prst="rect">
              <a:avLst/>
            </a:prstGeom>
          </p:spPr>
        </p:pic>
        <p:sp>
          <p:nvSpPr>
            <p:cNvPr id="4" name="TextBox 3"/>
            <p:cNvSpPr txBox="1"/>
            <p:nvPr/>
          </p:nvSpPr>
          <p:spPr>
            <a:xfrm>
              <a:off x="573600" y="4953000"/>
              <a:ext cx="8265600" cy="646331"/>
            </a:xfrm>
            <a:prstGeom prst="rect">
              <a:avLst/>
            </a:prstGeom>
            <a:noFill/>
          </p:spPr>
          <p:txBody>
            <a:bodyPr wrap="square" rtlCol="0">
              <a:spAutoFit/>
            </a:bodyPr>
            <a:lstStyle/>
            <a:p>
              <a:r>
                <a:rPr lang="en-US" sz="3600" b="1" dirty="0" smtClean="0">
                  <a:solidFill>
                    <a:schemeClr val="bg1"/>
                  </a:solidFill>
                </a:rPr>
                <a:t>Utility                                                   </a:t>
              </a:r>
              <a:r>
                <a:rPr lang="en-US" sz="2000" b="1" dirty="0" smtClean="0">
                  <a:solidFill>
                    <a:schemeClr val="bg1"/>
                  </a:solidFill>
                </a:rPr>
                <a:t>  </a:t>
              </a:r>
              <a:r>
                <a:rPr lang="en-US" sz="3600" b="1" dirty="0" smtClean="0">
                  <a:solidFill>
                    <a:schemeClr val="bg1"/>
                  </a:solidFill>
                </a:rPr>
                <a:t>Privacy</a:t>
              </a:r>
              <a:endParaRPr lang="en-US" sz="3600" b="1" dirty="0">
                <a:solidFill>
                  <a:schemeClr val="bg1"/>
                </a:solidFill>
              </a:endParaRPr>
            </a:p>
          </p:txBody>
        </p:sp>
      </p:gr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55643123"/>
      </p:ext>
    </p:extLst>
  </p:cSld>
  <p:clrMapOvr>
    <a:masterClrMapping/>
  </p:clrMapOvr>
  <mc:AlternateContent xmlns:mc="http://schemas.openxmlformats.org/markup-compatibility/2006" xmlns:p14="http://schemas.microsoft.com/office/powerpoint/2010/main">
    <mc:Choice Requires="p14">
      <p:transition spd="slow" p14:dur="2000" advTm="62000"/>
    </mc:Choice>
    <mc:Fallback xmlns="">
      <p:transition spd="slow" advTm="6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Take Away III</a:t>
            </a:r>
            <a:br>
              <a:rPr lang="en-US" dirty="0" smtClean="0"/>
            </a:br>
            <a:r>
              <a:rPr lang="en-US" sz="4000" dirty="0" smtClean="0"/>
              <a:t>Privacy Expectation for </a:t>
            </a:r>
            <a:r>
              <a:rPr lang="en-US" sz="4000" b="1" dirty="0" smtClean="0">
                <a:solidFill>
                  <a:schemeClr val="accent1">
                    <a:lumMod val="60000"/>
                    <a:lumOff val="40000"/>
                  </a:schemeClr>
                </a:solidFill>
              </a:rPr>
              <a:t>Doing Research</a:t>
            </a:r>
            <a:endParaRPr lang="en-US" sz="4000" b="1" dirty="0">
              <a:solidFill>
                <a:schemeClr val="accent1">
                  <a:lumMod val="60000"/>
                  <a:lumOff val="40000"/>
                </a:schemeClr>
              </a:solidFill>
            </a:endParaRPr>
          </a:p>
        </p:txBody>
      </p:sp>
      <p:sp>
        <p:nvSpPr>
          <p:cNvPr id="3" name="Content Placeholder 2"/>
          <p:cNvSpPr>
            <a:spLocks noGrp="1"/>
          </p:cNvSpPr>
          <p:nvPr>
            <p:ph idx="1"/>
          </p:nvPr>
        </p:nvSpPr>
        <p:spPr>
          <a:xfrm>
            <a:off x="0" y="1600200"/>
            <a:ext cx="9144000" cy="4876800"/>
          </a:xfrm>
        </p:spPr>
        <p:txBody>
          <a:bodyPr>
            <a:normAutofit fontScale="92500" lnSpcReduction="10000"/>
          </a:bodyPr>
          <a:lstStyle/>
          <a:p>
            <a:r>
              <a:rPr lang="en-US" dirty="0" smtClean="0"/>
              <a:t>Consider the </a:t>
            </a:r>
            <a:r>
              <a:rPr lang="en-US" b="1" dirty="0" smtClean="0">
                <a:solidFill>
                  <a:srgbClr val="0070C0"/>
                </a:solidFill>
              </a:rPr>
              <a:t>RISK of HARM</a:t>
            </a:r>
            <a:r>
              <a:rPr lang="en-US" dirty="0" smtClean="0"/>
              <a:t> versus </a:t>
            </a:r>
            <a:r>
              <a:rPr lang="en-US" b="1" dirty="0" smtClean="0">
                <a:solidFill>
                  <a:srgbClr val="0070C0"/>
                </a:solidFill>
              </a:rPr>
              <a:t>BENEFIT to SOCIETY</a:t>
            </a:r>
            <a:endParaRPr lang="en-US" b="1" dirty="0">
              <a:solidFill>
                <a:srgbClr val="0070C0"/>
              </a:solidFill>
            </a:endParaRPr>
          </a:p>
          <a:p>
            <a:r>
              <a:rPr lang="en-US" dirty="0" smtClean="0"/>
              <a:t>Taking into account the </a:t>
            </a:r>
            <a:r>
              <a:rPr lang="en-US" b="1" dirty="0">
                <a:solidFill>
                  <a:srgbClr val="0070C0"/>
                </a:solidFill>
              </a:rPr>
              <a:t>COST</a:t>
            </a:r>
          </a:p>
          <a:p>
            <a:pPr lvl="1"/>
            <a:r>
              <a:rPr lang="en-US" dirty="0" smtClean="0"/>
              <a:t>Individual privacy </a:t>
            </a:r>
          </a:p>
          <a:p>
            <a:pPr lvl="1"/>
            <a:r>
              <a:rPr lang="en-US" dirty="0" smtClean="0"/>
              <a:t>Cost of integrity of data : bad data can lead to wrong decisions</a:t>
            </a:r>
          </a:p>
          <a:p>
            <a:pPr lvl="1"/>
            <a:r>
              <a:rPr lang="en-US" dirty="0"/>
              <a:t>Lost opportunity cost of no access to data</a:t>
            </a:r>
          </a:p>
          <a:p>
            <a:pPr lvl="1"/>
            <a:r>
              <a:rPr lang="en-US" dirty="0" smtClean="0"/>
              <a:t>Organization transparency &amp; accountability (democracy)</a:t>
            </a:r>
          </a:p>
          <a:p>
            <a:pPr lvl="1"/>
            <a:r>
              <a:rPr lang="en-US" dirty="0" smtClean="0"/>
              <a:t>Value gained through obtaining timely, accurate, appropriate information for good decision making</a:t>
            </a:r>
          </a:p>
          <a:p>
            <a:pPr lvl="1"/>
            <a:r>
              <a:rPr lang="en-US" dirty="0" smtClean="0"/>
              <a:t>Financial cost of data security measures</a:t>
            </a:r>
          </a:p>
          <a:p>
            <a:r>
              <a:rPr lang="en-US" b="1" dirty="0" smtClean="0">
                <a:solidFill>
                  <a:srgbClr val="0070C0"/>
                </a:solidFill>
              </a:rPr>
              <a:t>Transparent and accountable use of data</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169767272"/>
      </p:ext>
    </p:extLst>
  </p:cSld>
  <p:clrMapOvr>
    <a:masterClrMapping/>
  </p:clrMapOvr>
  <mc:AlternateContent xmlns:mc="http://schemas.openxmlformats.org/markup-compatibility/2006" xmlns:p14="http://schemas.microsoft.com/office/powerpoint/2010/main">
    <mc:Choice Requires="p14">
      <p:transition spd="slow" p14:dur="2000" advTm="48919"/>
    </mc:Choice>
    <mc:Fallback xmlns="">
      <p:transition spd="slow" advTm="48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le 3"/>
          <p:cNvSpPr>
            <a:spLocks noGrp="1"/>
          </p:cNvSpPr>
          <p:nvPr>
            <p:ph type="ctrTitle"/>
          </p:nvPr>
        </p:nvSpPr>
        <p:spPr>
          <a:xfrm>
            <a:off x="685800" y="-68274"/>
            <a:ext cx="7772400" cy="1204229"/>
          </a:xfrm>
        </p:spPr>
        <p:txBody>
          <a:bodyPr>
            <a:normAutofit/>
          </a:bodyPr>
          <a:lstStyle/>
          <a:p>
            <a:r>
              <a:rPr lang="en-US" sz="3600" dirty="0" smtClean="0">
                <a:solidFill>
                  <a:schemeClr val="accent2">
                    <a:lumMod val="50000"/>
                  </a:schemeClr>
                </a:solidFill>
              </a:rPr>
              <a:t>Will you donate your data </a:t>
            </a:r>
            <a:br>
              <a:rPr lang="en-US" sz="3600" dirty="0" smtClean="0">
                <a:solidFill>
                  <a:schemeClr val="accent2">
                    <a:lumMod val="50000"/>
                  </a:schemeClr>
                </a:solidFill>
              </a:rPr>
            </a:br>
            <a:r>
              <a:rPr lang="en-US" sz="3600" dirty="0" smtClean="0">
                <a:solidFill>
                  <a:schemeClr val="accent2">
                    <a:lumMod val="50000"/>
                  </a:schemeClr>
                </a:solidFill>
              </a:rPr>
              <a:t>to find a cure for cancer?</a:t>
            </a:r>
            <a:endParaRPr lang="en-US" sz="2800" dirty="0">
              <a:solidFill>
                <a:schemeClr val="accent2">
                  <a:lumMod val="50000"/>
                </a:schemeClr>
              </a:solidFill>
            </a:endParaRPr>
          </a:p>
        </p:txBody>
      </p:sp>
      <p:pic>
        <p:nvPicPr>
          <p:cNvPr id="7" name="Picture 2" descr="C:\Users\lynch\Documents\SRPH Website\public_health logos\RGB\public_health_stacked_maroon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9" name="Picture 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2028" y="1524000"/>
            <a:ext cx="3979944" cy="414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036327698"/>
      </p:ext>
    </p:extLst>
  </p:cSld>
  <p:clrMapOvr>
    <a:masterClrMapping/>
  </p:clrMapOvr>
  <mc:AlternateContent xmlns:mc="http://schemas.openxmlformats.org/markup-compatibility/2006" xmlns:p14="http://schemas.microsoft.com/office/powerpoint/2010/main">
    <mc:Choice Requires="p14">
      <p:transition spd="slow" p14:dur="2000" advTm="5184"/>
    </mc:Choice>
    <mc:Fallback xmlns="">
      <p:transition spd="slow" advTm="5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829" y="4419600"/>
            <a:ext cx="8763000" cy="2427514"/>
          </a:xfrm>
          <a:prstGeom prst="rect">
            <a:avLst/>
          </a:prstGeom>
          <a:noFill/>
          <a:ln>
            <a:noFill/>
          </a:ln>
        </p:spPr>
      </p:pic>
      <p:sp>
        <p:nvSpPr>
          <p:cNvPr id="2" name="Title 1"/>
          <p:cNvSpPr>
            <a:spLocks noGrp="1"/>
          </p:cNvSpPr>
          <p:nvPr>
            <p:ph type="title"/>
          </p:nvPr>
        </p:nvSpPr>
        <p:spPr/>
        <p:txBody>
          <a:bodyPr>
            <a:normAutofit fontScale="90000"/>
          </a:bodyPr>
          <a:lstStyle/>
          <a:p>
            <a:r>
              <a:rPr lang="en-US" dirty="0" smtClean="0"/>
              <a:t>Privacy Preserving </a:t>
            </a:r>
            <a:br>
              <a:rPr lang="en-US" dirty="0" smtClean="0"/>
            </a:br>
            <a:r>
              <a:rPr lang="en-US" dirty="0" smtClean="0">
                <a:solidFill>
                  <a:srgbClr val="00B0F0"/>
                </a:solidFill>
              </a:rPr>
              <a:t>Interactive</a:t>
            </a:r>
            <a:r>
              <a:rPr lang="en-US" dirty="0" smtClean="0"/>
              <a:t> Record Linkage</a:t>
            </a:r>
            <a:endParaRPr lang="en-US" dirty="0"/>
          </a:p>
        </p:txBody>
      </p:sp>
      <p:sp>
        <p:nvSpPr>
          <p:cNvPr id="3" name="Content Placeholder 2"/>
          <p:cNvSpPr>
            <a:spLocks noGrp="1"/>
          </p:cNvSpPr>
          <p:nvPr>
            <p:ph idx="1"/>
          </p:nvPr>
        </p:nvSpPr>
        <p:spPr/>
        <p:txBody>
          <a:bodyPr/>
          <a:lstStyle/>
          <a:p>
            <a:r>
              <a:rPr lang="en-US" dirty="0" smtClean="0"/>
              <a:t>Decouple data via encryption</a:t>
            </a:r>
          </a:p>
          <a:p>
            <a:r>
              <a:rPr lang="en-US" dirty="0" smtClean="0"/>
              <a:t>Automated honest broker approach via computerized third party model</a:t>
            </a:r>
          </a:p>
          <a:p>
            <a:r>
              <a:rPr lang="en-US" dirty="0" err="1" smtClean="0"/>
              <a:t>Chaffe</a:t>
            </a:r>
            <a:r>
              <a:rPr lang="en-US" dirty="0" smtClean="0"/>
              <a:t> to prevent group disclosure</a:t>
            </a:r>
          </a:p>
          <a:p>
            <a:r>
              <a:rPr lang="en-US" dirty="0" err="1" smtClean="0"/>
              <a:t>Kum</a:t>
            </a:r>
            <a:r>
              <a:rPr lang="en-US" dirty="0" smtClean="0"/>
              <a:t> et al. 2012</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85604801"/>
      </p:ext>
    </p:extLst>
  </p:cSld>
  <p:clrMapOvr>
    <a:masterClrMapping/>
  </p:clrMapOvr>
  <mc:AlternateContent xmlns:mc="http://schemas.openxmlformats.org/markup-compatibility/2006" xmlns:p14="http://schemas.microsoft.com/office/powerpoint/2010/main">
    <mc:Choice Requires="p14">
      <p:transition spd="slow" p14:dur="2000" advTm="2215"/>
    </mc:Choice>
    <mc:Fallback xmlns="">
      <p:transition spd="slow" advTm="2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Protection Mechanism</a:t>
            </a:r>
            <a:endParaRPr lang="en-US" dirty="0"/>
          </a:p>
        </p:txBody>
      </p:sp>
      <p:graphicFrame>
        <p:nvGraphicFramePr>
          <p:cNvPr id="4" name="Table 3"/>
          <p:cNvGraphicFramePr>
            <a:graphicFrameLocks noGrp="1"/>
          </p:cNvGraphicFramePr>
          <p:nvPr>
            <p:extLst/>
          </p:nvPr>
        </p:nvGraphicFramePr>
        <p:xfrm>
          <a:off x="155812" y="2133600"/>
          <a:ext cx="8839200" cy="3907301"/>
        </p:xfrm>
        <a:graphic>
          <a:graphicData uri="http://schemas.openxmlformats.org/drawingml/2006/table">
            <a:tbl>
              <a:tblPr firstRow="1" firstCol="1" bandRow="1">
                <a:tableStyleId>{21E4AEA4-8DFA-4A89-87EB-49C32662AFE0}</a:tableStyleId>
              </a:tblPr>
              <a:tblGrid>
                <a:gridCol w="1251072"/>
                <a:gridCol w="2174516"/>
                <a:gridCol w="2667000"/>
                <a:gridCol w="1752600"/>
                <a:gridCol w="994012"/>
              </a:tblGrid>
              <a:tr h="4103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mn-lt"/>
                        </a:rPr>
                        <a:t>Access</a:t>
                      </a:r>
                      <a:r>
                        <a:rPr lang="x-none" sz="1800">
                          <a:effectLst/>
                          <a:latin typeface="+mn-lt"/>
                        </a:rPr>
                        <a:t> </a:t>
                      </a:r>
                      <a:endParaRPr lang="en-US" sz="2000" dirty="0">
                        <a:effectLst/>
                        <a:latin typeface="+mn-lt"/>
                        <a:ea typeface="맑은 고딕"/>
                      </a:endParaRPr>
                    </a:p>
                  </a:txBody>
                  <a:tcPr marL="18415" marR="18415"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800" smtClean="0">
                          <a:effectLst/>
                          <a:latin typeface="+mn-lt"/>
                        </a:rPr>
                        <a:t>Restricted </a:t>
                      </a:r>
                      <a:r>
                        <a:rPr lang="x-none" sz="1800">
                          <a:effectLst/>
                          <a:latin typeface="+mn-lt"/>
                        </a:rPr>
                        <a:t>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Controlled 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Monitored 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Open Access</a:t>
                      </a:r>
                      <a:endParaRPr lang="en-US" sz="2000" dirty="0">
                        <a:effectLst/>
                        <a:latin typeface="+mn-lt"/>
                        <a:ea typeface="맑은 고딕"/>
                      </a:endParaRPr>
                    </a:p>
                  </a:txBody>
                  <a:tcPr marL="18415" marR="18415" marT="0" marB="0" anchor="ctr"/>
                </a:tc>
              </a:tr>
              <a:tr h="615461">
                <a:tc>
                  <a:txBody>
                    <a:bodyPr/>
                    <a:lstStyle/>
                    <a:p>
                      <a:pPr marL="0" marR="0" indent="0" algn="ctr">
                        <a:lnSpc>
                          <a:spcPct val="100000"/>
                        </a:lnSpc>
                        <a:spcBef>
                          <a:spcPts val="0"/>
                        </a:spcBef>
                        <a:spcAft>
                          <a:spcPts val="0"/>
                        </a:spcAft>
                      </a:pPr>
                      <a:r>
                        <a:rPr lang="en-US" sz="1800" dirty="0" smtClean="0">
                          <a:effectLst/>
                          <a:latin typeface="+mn-lt"/>
                          <a:ea typeface="맑은 고딕"/>
                        </a:rPr>
                        <a:t>Protection</a:t>
                      </a:r>
                    </a:p>
                    <a:p>
                      <a:pPr marL="0" marR="0" indent="0" algn="ctr">
                        <a:lnSpc>
                          <a:spcPct val="100000"/>
                        </a:lnSpc>
                        <a:spcBef>
                          <a:spcPts val="0"/>
                        </a:spcBef>
                        <a:spcAft>
                          <a:spcPts val="0"/>
                        </a:spcAft>
                      </a:pPr>
                      <a:r>
                        <a:rPr lang="en-US" sz="1800" dirty="0" smtClean="0">
                          <a:effectLst/>
                          <a:latin typeface="+mn-lt"/>
                          <a:ea typeface="맑은 고딕"/>
                        </a:rPr>
                        <a:t>Approach</a:t>
                      </a:r>
                      <a:endParaRPr lang="en-US" sz="1800" dirty="0">
                        <a:effectLst/>
                        <a:latin typeface="+mn-lt"/>
                        <a:ea typeface="맑은 고딕"/>
                      </a:endParaRPr>
                    </a:p>
                  </a:txBody>
                  <a:tcPr marL="18415" marR="18415" marT="0" marB="0" anchor="ctr"/>
                </a:tc>
                <a:tc>
                  <a:txBody>
                    <a:bodyPr/>
                    <a:lstStyle/>
                    <a:p>
                      <a:pPr marL="0" marR="0" indent="0" algn="ctr" defTabSz="914400" rtl="0" eaLnBrk="1" latinLnBrk="0" hangingPunct="1">
                        <a:lnSpc>
                          <a:spcPct val="100000"/>
                        </a:lnSpc>
                        <a:spcBef>
                          <a:spcPts val="0"/>
                        </a:spcBef>
                        <a:spcAft>
                          <a:spcPts val="0"/>
                        </a:spcAft>
                      </a:pPr>
                      <a:r>
                        <a:rPr lang="en-US" sz="1800" b="0" kern="1200" dirty="0" smtClean="0">
                          <a:solidFill>
                            <a:schemeClr val="tx1"/>
                          </a:solidFill>
                          <a:effectLst/>
                          <a:latin typeface="+mn-lt"/>
                          <a:ea typeface="+mn-ea"/>
                          <a:cs typeface="+mn-cs"/>
                        </a:rPr>
                        <a:t>Physical restriction to access</a:t>
                      </a:r>
                      <a:endParaRPr lang="en-US" sz="1800" b="0" kern="1200" dirty="0">
                        <a:solidFill>
                          <a:schemeClr val="tx1"/>
                        </a:solidFill>
                        <a:effectLst/>
                        <a:latin typeface="+mn-lt"/>
                        <a:ea typeface="+mn-ea"/>
                        <a:cs typeface="+mn-cs"/>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Lock</a:t>
                      </a:r>
                      <a:r>
                        <a:rPr lang="en-US" sz="1800" b="0" baseline="0" dirty="0" smtClean="0">
                          <a:solidFill>
                            <a:schemeClr val="tx1"/>
                          </a:solidFill>
                          <a:effectLst/>
                          <a:latin typeface="+mn-lt"/>
                          <a:ea typeface="맑은 고딕"/>
                        </a:rPr>
                        <a:t> down VM (limit what you can do on the system)</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Information accountability</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Disclosure</a:t>
                      </a:r>
                      <a:r>
                        <a:rPr lang="en-US" sz="1800" b="0" baseline="0" dirty="0" smtClean="0">
                          <a:solidFill>
                            <a:schemeClr val="tx1"/>
                          </a:solidFill>
                          <a:effectLst/>
                          <a:latin typeface="+mn-lt"/>
                          <a:ea typeface="맑은 고딕"/>
                        </a:rPr>
                        <a:t> Limitation</a:t>
                      </a:r>
                      <a:endParaRPr lang="en-US" sz="1800" b="0" dirty="0">
                        <a:solidFill>
                          <a:schemeClr val="tx1"/>
                        </a:solidFill>
                        <a:effectLst/>
                        <a:latin typeface="+mn-lt"/>
                        <a:ea typeface="맑은 고딕"/>
                      </a:endParaRPr>
                    </a:p>
                  </a:txBody>
                  <a:tcPr marL="8890" marR="8890" marT="0" marB="0" anchor="ctr"/>
                </a:tc>
              </a:tr>
              <a:tr h="410308">
                <a:tc>
                  <a:txBody>
                    <a:bodyPr/>
                    <a:lstStyle/>
                    <a:p>
                      <a:pPr marL="0" marR="0" indent="0" algn="ctr">
                        <a:lnSpc>
                          <a:spcPct val="100000"/>
                        </a:lnSpc>
                        <a:spcBef>
                          <a:spcPts val="0"/>
                        </a:spcBef>
                        <a:spcAft>
                          <a:spcPts val="0"/>
                        </a:spcAft>
                      </a:pPr>
                      <a:r>
                        <a:rPr lang="en-US" sz="1800" dirty="0" smtClean="0">
                          <a:effectLst/>
                          <a:latin typeface="+mn-lt"/>
                        </a:rPr>
                        <a:t>Monitoring</a:t>
                      </a:r>
                      <a:r>
                        <a:rPr lang="en-US" sz="1800" baseline="0" dirty="0" smtClean="0">
                          <a:effectLst/>
                          <a:latin typeface="+mn-lt"/>
                        </a:rPr>
                        <a:t> Use</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All use on &amp; OFF the computer is monitored</a:t>
                      </a:r>
                      <a:endParaRPr lang="en-US" sz="1800" b="0" kern="1200" dirty="0" smtClean="0">
                        <a:solidFill>
                          <a:schemeClr val="tx1"/>
                        </a:solidFill>
                        <a:effectLst/>
                        <a:latin typeface="+mn-lt"/>
                        <a:ea typeface="+mn-ea"/>
                        <a:cs typeface="+mn-cs"/>
                      </a:endParaRPr>
                    </a:p>
                  </a:txBody>
                  <a:tcPr marL="8890" marR="8890" marT="0" marB="0"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effectLst/>
                          <a:latin typeface="+mn-lt"/>
                          <a:ea typeface="맑은 고딕"/>
                        </a:rPr>
                        <a:t>All use on the computer is monitored</a:t>
                      </a:r>
                    </a:p>
                  </a:txBody>
                  <a:tcPr marL="8890" marR="8890" marT="0" marB="0" anchor="ct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effectLst/>
                          <a:latin typeface="+mn-lt"/>
                          <a:ea typeface="맑은 고딕"/>
                        </a:rPr>
                        <a:t>Trust</a:t>
                      </a:r>
                      <a:endParaRPr lang="en-US" sz="1800" b="0" dirty="0">
                        <a:solidFill>
                          <a:schemeClr val="tx1"/>
                        </a:solidFill>
                        <a:effectLst/>
                        <a:latin typeface="+mn-lt"/>
                        <a:ea typeface="맑은 고딕"/>
                      </a:endParaRPr>
                    </a:p>
                  </a:txBody>
                  <a:tcPr marL="8890" marR="8890" marT="0" marB="0" anchor="ctr"/>
                </a:tc>
              </a:tr>
              <a:tr h="410308">
                <a:tc>
                  <a:txBody>
                    <a:bodyPr/>
                    <a:lstStyle/>
                    <a:p>
                      <a:pPr marL="0" marR="0" indent="0" algn="ctr">
                        <a:lnSpc>
                          <a:spcPct val="100000"/>
                        </a:lnSpc>
                        <a:spcBef>
                          <a:spcPts val="0"/>
                        </a:spcBef>
                        <a:spcAft>
                          <a:spcPts val="0"/>
                        </a:spcAft>
                      </a:pPr>
                      <a:r>
                        <a:rPr lang="en-US" sz="1800" dirty="0" smtClean="0">
                          <a:effectLst/>
                          <a:latin typeface="+mn-lt"/>
                          <a:ea typeface="맑은 고딕"/>
                        </a:rPr>
                        <a:t>IRB</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mn-ea"/>
                        </a:rPr>
                        <a:t>Full</a:t>
                      </a:r>
                      <a:r>
                        <a:rPr lang="en-US" sz="1800" b="0" baseline="0" dirty="0" smtClean="0">
                          <a:solidFill>
                            <a:schemeClr val="tx1"/>
                          </a:solidFill>
                          <a:effectLst/>
                          <a:latin typeface="+mn-lt"/>
                          <a:ea typeface="+mn-ea"/>
                        </a:rPr>
                        <a:t> IRB approved</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mn-ea"/>
                        </a:rPr>
                        <a:t>Full</a:t>
                      </a:r>
                      <a:r>
                        <a:rPr lang="en-US" sz="1800" b="0" baseline="0" dirty="0" smtClean="0">
                          <a:solidFill>
                            <a:schemeClr val="tx1"/>
                          </a:solidFill>
                          <a:effectLst/>
                          <a:latin typeface="+mn-lt"/>
                          <a:ea typeface="+mn-ea"/>
                        </a:rPr>
                        <a:t> IRB approved</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baseline="0" dirty="0" smtClean="0">
                          <a:solidFill>
                            <a:schemeClr val="tx1"/>
                          </a:solidFill>
                          <a:effectLst/>
                          <a:latin typeface="+mn-lt"/>
                          <a:ea typeface="+mn-ea"/>
                        </a:rPr>
                        <a:t>IRB Exempt (register)</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baseline="0" dirty="0" smtClean="0">
                          <a:solidFill>
                            <a:schemeClr val="tx1"/>
                          </a:solidFill>
                          <a:effectLst/>
                          <a:latin typeface="+mn-lt"/>
                          <a:ea typeface="맑은 고딕"/>
                        </a:rPr>
                        <a:t>Terms of Use</a:t>
                      </a:r>
                      <a:endParaRPr lang="en-US" sz="1800" b="0" dirty="0">
                        <a:solidFill>
                          <a:schemeClr val="tx1"/>
                        </a:solidFill>
                        <a:effectLst/>
                        <a:latin typeface="+mn-lt"/>
                        <a:ea typeface="맑은 고딕"/>
                      </a:endParaRPr>
                    </a:p>
                  </a:txBody>
                  <a:tcPr marL="8890" marR="8890" marT="0" marB="0" anchor="ctr"/>
                </a:tc>
              </a:tr>
              <a:tr h="615461">
                <a:tc>
                  <a:txBody>
                    <a:bodyPr/>
                    <a:lstStyle/>
                    <a:p>
                      <a:pPr marL="0" marR="0" indent="0" algn="ctr">
                        <a:lnSpc>
                          <a:spcPct val="100000"/>
                        </a:lnSpc>
                        <a:spcBef>
                          <a:spcPts val="0"/>
                        </a:spcBef>
                        <a:spcAft>
                          <a:spcPts val="0"/>
                        </a:spcAft>
                      </a:pPr>
                      <a:r>
                        <a:rPr lang="x-none" sz="1800" smtClean="0">
                          <a:effectLst/>
                          <a:latin typeface="+mn-lt"/>
                        </a:rPr>
                        <a:t>R1:Crypto-graphic </a:t>
                      </a:r>
                      <a:r>
                        <a:rPr lang="x-none" sz="1800">
                          <a:effectLst/>
                          <a:latin typeface="+mn-lt"/>
                        </a:rPr>
                        <a:t>Attack</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Very</a:t>
                      </a:r>
                      <a:r>
                        <a:rPr lang="en-US" sz="1800" b="0" baseline="0" dirty="0" smtClean="0">
                          <a:solidFill>
                            <a:schemeClr val="tx1"/>
                          </a:solidFill>
                          <a:effectLst/>
                          <a:latin typeface="+mn-lt"/>
                        </a:rPr>
                        <a:t> Low Risk</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Low Risk</a:t>
                      </a:r>
                      <a:r>
                        <a:rPr lang="x-none" sz="1800" b="0" smtClean="0">
                          <a:solidFill>
                            <a:schemeClr val="tx1"/>
                          </a:solidFill>
                          <a:effectLst/>
                          <a:latin typeface="+mn-lt"/>
                        </a:rPr>
                        <a:t>. </a:t>
                      </a:r>
                      <a:endParaRPr lang="en-US" sz="1800" b="0" dirty="0" smtClean="0">
                        <a:solidFill>
                          <a:schemeClr val="tx1"/>
                        </a:solidFill>
                        <a:effectLst/>
                        <a:latin typeface="+mn-lt"/>
                      </a:endParaRPr>
                    </a:p>
                    <a:p>
                      <a:pPr marL="0" marR="0" indent="0" algn="ctr">
                        <a:lnSpc>
                          <a:spcPct val="100000"/>
                        </a:lnSpc>
                        <a:spcBef>
                          <a:spcPts val="0"/>
                        </a:spcBef>
                        <a:spcAft>
                          <a:spcPts val="0"/>
                        </a:spcAft>
                      </a:pPr>
                      <a:r>
                        <a:rPr lang="x-none" sz="1800" b="0" smtClean="0">
                          <a:solidFill>
                            <a:schemeClr val="tx1"/>
                          </a:solidFill>
                          <a:effectLst/>
                          <a:latin typeface="+mn-lt"/>
                        </a:rPr>
                        <a:t>Would </a:t>
                      </a:r>
                      <a:r>
                        <a:rPr lang="x-none" sz="1800" b="0">
                          <a:solidFill>
                            <a:schemeClr val="tx1"/>
                          </a:solidFill>
                          <a:effectLst/>
                          <a:latin typeface="+mn-lt"/>
                        </a:rPr>
                        <a:t>have to break into </a:t>
                      </a:r>
                      <a:r>
                        <a:rPr lang="x-none" sz="1800" b="0" smtClean="0">
                          <a:solidFill>
                            <a:schemeClr val="tx1"/>
                          </a:solidFill>
                          <a:effectLst/>
                          <a:latin typeface="+mn-lt"/>
                        </a:rPr>
                        <a:t>VM</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High</a:t>
                      </a:r>
                      <a:r>
                        <a:rPr lang="en-US" sz="1800" b="0" baseline="0" dirty="0" smtClean="0">
                          <a:solidFill>
                            <a:schemeClr val="tx1"/>
                          </a:solidFill>
                          <a:effectLst/>
                          <a:latin typeface="+mn-lt"/>
                        </a:rPr>
                        <a:t> Risk</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NA</a:t>
                      </a:r>
                      <a:endParaRPr lang="en-US" sz="1800" b="0" dirty="0">
                        <a:solidFill>
                          <a:schemeClr val="tx1"/>
                        </a:solidFill>
                        <a:effectLst/>
                        <a:latin typeface="+mn-lt"/>
                        <a:ea typeface="맑은 고딕"/>
                      </a:endParaRPr>
                    </a:p>
                  </a:txBody>
                  <a:tcPr marL="8890" marR="8890" marT="0" marB="0" anchor="ctr"/>
                </a:tc>
              </a:tr>
              <a:tr h="615461">
                <a:tc>
                  <a:txBody>
                    <a:bodyPr/>
                    <a:lstStyle/>
                    <a:p>
                      <a:pPr marL="0" marR="0" indent="0" algn="ctr">
                        <a:lnSpc>
                          <a:spcPct val="100000"/>
                        </a:lnSpc>
                        <a:spcBef>
                          <a:spcPts val="0"/>
                        </a:spcBef>
                        <a:spcAft>
                          <a:spcPts val="0"/>
                        </a:spcAft>
                      </a:pPr>
                      <a:r>
                        <a:rPr lang="x-none" sz="1800" smtClean="0">
                          <a:effectLst/>
                          <a:latin typeface="+mn-lt"/>
                        </a:rPr>
                        <a:t>R2: Data </a:t>
                      </a:r>
                      <a:r>
                        <a:rPr lang="x-none" sz="1800">
                          <a:effectLst/>
                          <a:latin typeface="+mn-lt"/>
                        </a:rPr>
                        <a:t>Leakage</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Very </a:t>
                      </a:r>
                      <a:r>
                        <a:rPr lang="en-US" sz="1800" b="0" dirty="0" smtClean="0">
                          <a:solidFill>
                            <a:schemeClr val="tx1"/>
                          </a:solidFill>
                          <a:effectLst/>
                          <a:latin typeface="+mn-lt"/>
                        </a:rPr>
                        <a:t>Low Risk</a:t>
                      </a:r>
                      <a:r>
                        <a:rPr lang="x-none" sz="1800" b="0" smtClean="0">
                          <a:solidFill>
                            <a:schemeClr val="tx1"/>
                          </a:solidFill>
                          <a:effectLst/>
                          <a:latin typeface="+mn-lt"/>
                        </a:rPr>
                        <a:t>.</a:t>
                      </a:r>
                      <a:endParaRPr lang="en-US" sz="1800" b="0" dirty="0">
                        <a:solidFill>
                          <a:schemeClr val="tx1"/>
                        </a:solidFill>
                        <a:effectLst/>
                        <a:latin typeface="+mn-lt"/>
                      </a:endParaRPr>
                    </a:p>
                    <a:p>
                      <a:pPr marL="0" marR="0" indent="0" algn="ctr">
                        <a:lnSpc>
                          <a:spcPct val="100000"/>
                        </a:lnSpc>
                        <a:spcBef>
                          <a:spcPts val="0"/>
                        </a:spcBef>
                        <a:spcAft>
                          <a:spcPts val="0"/>
                        </a:spcAft>
                      </a:pPr>
                      <a:r>
                        <a:rPr lang="x-none" sz="1800" b="0">
                          <a:solidFill>
                            <a:schemeClr val="tx1"/>
                          </a:solidFill>
                          <a:effectLst/>
                          <a:latin typeface="+mn-lt"/>
                        </a:rPr>
                        <a:t>Memorize data and take out</a:t>
                      </a:r>
                      <a:endParaRPr lang="en-US" sz="1800" b="0" dirty="0">
                        <a:solidFill>
                          <a:schemeClr val="tx1"/>
                        </a:solidFill>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Physical data leakage (Take a picture of monitor)</a:t>
                      </a:r>
                      <a:endParaRPr lang="en-US" sz="1800" b="0" dirty="0">
                        <a:solidFill>
                          <a:schemeClr val="tx1"/>
                        </a:solidFill>
                        <a:effectLst/>
                        <a:latin typeface="+mn-lt"/>
                        <a:ea typeface="맑은 고딕"/>
                      </a:endParaRPr>
                    </a:p>
                  </a:txBody>
                  <a:tcPr marL="18415" marR="18415"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x-none" sz="1800" b="0" smtClean="0">
                          <a:solidFill>
                            <a:schemeClr val="tx1"/>
                          </a:solidFill>
                          <a:effectLst/>
                          <a:latin typeface="+mn-lt"/>
                        </a:rPr>
                        <a:t>Electronically</a:t>
                      </a:r>
                      <a:endParaRPr lang="en-US" sz="1800" b="0" dirty="0" smtClean="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x-none" sz="1800" b="0" smtClean="0">
                          <a:solidFill>
                            <a:schemeClr val="tx1"/>
                          </a:solidFill>
                          <a:effectLst/>
                          <a:latin typeface="+mn-lt"/>
                        </a:rPr>
                        <a:t>take </a:t>
                      </a:r>
                      <a:r>
                        <a:rPr lang="x-none" sz="1800" b="0">
                          <a:solidFill>
                            <a:schemeClr val="tx1"/>
                          </a:solidFill>
                          <a:effectLst/>
                          <a:latin typeface="+mn-lt"/>
                        </a:rPr>
                        <a:t>data off the system.</a:t>
                      </a:r>
                      <a:endParaRPr lang="en-US" sz="1800" b="0" dirty="0">
                        <a:solidFill>
                          <a:schemeClr val="tx1"/>
                        </a:solidFill>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endParaRPr lang="en-US" sz="1800" b="0" dirty="0">
                        <a:solidFill>
                          <a:schemeClr val="tx1"/>
                        </a:solidFill>
                        <a:effectLst/>
                        <a:latin typeface="+mn-lt"/>
                        <a:ea typeface="맑은 고딕"/>
                      </a:endParaRPr>
                    </a:p>
                  </a:txBody>
                  <a:tcPr marL="18415" marR="18415" marT="0" marB="0" anchor="ctr"/>
                </a:tc>
              </a:tr>
            </a:tbl>
          </a:graphicData>
        </a:graphic>
      </p:graphicFrame>
      <p:grpSp>
        <p:nvGrpSpPr>
          <p:cNvPr id="5" name="Group 4"/>
          <p:cNvGrpSpPr/>
          <p:nvPr/>
        </p:nvGrpSpPr>
        <p:grpSpPr>
          <a:xfrm>
            <a:off x="384412" y="1173480"/>
            <a:ext cx="8382000" cy="782598"/>
            <a:chOff x="384412" y="161505"/>
            <a:chExt cx="8382000" cy="782598"/>
          </a:xfrm>
        </p:grpSpPr>
        <p:sp>
          <p:nvSpPr>
            <p:cNvPr id="6" name="Rectangle 5"/>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990600" y="390105"/>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4412" y="574771"/>
              <a:ext cx="8382000" cy="369332"/>
            </a:xfrm>
            <a:prstGeom prst="rect">
              <a:avLst/>
            </a:prstGeom>
          </p:spPr>
          <p:txBody>
            <a:bodyPr wrap="square">
              <a:spAutoFit/>
            </a:bodyPr>
            <a:lstStyle/>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endParaRPr lang="en-US" dirty="0">
                <a:solidFill>
                  <a:srgbClr val="C00000"/>
                </a:solidFill>
                <a:latin typeface="Arial" panose="020B0604020202020204" pitchFamily="34" charset="0"/>
                <a:cs typeface="Arial" panose="020B0604020202020204" pitchFamily="34" charset="0"/>
              </a:endParaRPr>
            </a:p>
          </p:txBody>
        </p:sp>
        <p:sp>
          <p:nvSpPr>
            <p:cNvPr id="9" name="Oval 8"/>
            <p:cNvSpPr/>
            <p:nvPr/>
          </p:nvSpPr>
          <p:spPr>
            <a:xfrm>
              <a:off x="703997"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48600"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02614"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40741" y="26818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5400" y="390105"/>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78517924"/>
      </p:ext>
    </p:extLst>
  </p:cSld>
  <p:clrMapOvr>
    <a:masterClrMapping/>
  </p:clrMapOvr>
  <mc:AlternateContent xmlns:mc="http://schemas.openxmlformats.org/markup-compatibility/2006" xmlns:p14="http://schemas.microsoft.com/office/powerpoint/2010/main">
    <mc:Choice Requires="p14">
      <p:transition spd="slow" p14:dur="2000" advTm="7822"/>
    </mc:Choice>
    <mc:Fallback xmlns="">
      <p:transition spd="slow" advTm="7822"/>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a:t>
            </a:r>
            <a:r>
              <a:rPr lang="en-US" altLang="ko-KR" dirty="0" smtClean="0"/>
              <a:t>risk and usability</a:t>
            </a:r>
            <a:endParaRPr lang="en-US" dirty="0"/>
          </a:p>
        </p:txBody>
      </p:sp>
      <p:graphicFrame>
        <p:nvGraphicFramePr>
          <p:cNvPr id="4" name="Table 3"/>
          <p:cNvGraphicFramePr>
            <a:graphicFrameLocks noGrp="1"/>
          </p:cNvGraphicFramePr>
          <p:nvPr>
            <p:extLst/>
          </p:nvPr>
        </p:nvGraphicFramePr>
        <p:xfrm>
          <a:off x="152400" y="2011680"/>
          <a:ext cx="8762999" cy="4389120"/>
        </p:xfrm>
        <a:graphic>
          <a:graphicData uri="http://schemas.openxmlformats.org/drawingml/2006/table">
            <a:tbl>
              <a:tblPr firstRow="1" firstCol="1" bandRow="1">
                <a:tableStyleId>{21E4AEA4-8DFA-4A89-87EB-49C32662AFE0}</a:tableStyleId>
              </a:tblPr>
              <a:tblGrid>
                <a:gridCol w="858884"/>
                <a:gridCol w="1427116"/>
                <a:gridCol w="2362200"/>
                <a:gridCol w="1837342"/>
                <a:gridCol w="1406665"/>
                <a:gridCol w="870792"/>
              </a:tblGrid>
              <a:tr h="410308">
                <a:tc gridSpan="2">
                  <a:txBody>
                    <a:bodyPr/>
                    <a:lstStyle/>
                    <a:p>
                      <a:pPr marL="0" marR="0" indent="0" algn="ctr">
                        <a:lnSpc>
                          <a:spcPct val="100000"/>
                        </a:lnSpc>
                        <a:spcBef>
                          <a:spcPts val="0"/>
                        </a:spcBef>
                        <a:spcAft>
                          <a:spcPts val="0"/>
                        </a:spcAft>
                      </a:pPr>
                      <a:r>
                        <a:rPr lang="x-none" sz="1600">
                          <a:effectLst/>
                        </a:rPr>
                        <a:t> </a:t>
                      </a:r>
                      <a:endParaRPr lang="en-US" sz="1800" dirty="0">
                        <a:effectLst/>
                        <a:latin typeface="Times New Roman"/>
                        <a:ea typeface="맑은 고딕"/>
                      </a:endParaRPr>
                    </a:p>
                  </a:txBody>
                  <a:tcPr marL="18415" marR="18415" marT="0" marB="0" anchor="ctr"/>
                </a:tc>
                <a:tc h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Restricted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Controlled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Monitored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Open Access</a:t>
                      </a:r>
                      <a:endParaRPr lang="en-US" sz="2000" dirty="0">
                        <a:effectLst/>
                        <a:latin typeface="Times New Roman"/>
                        <a:ea typeface="맑은 고딕"/>
                      </a:endParaRPr>
                    </a:p>
                  </a:txBody>
                  <a:tcPr marL="18415" marR="18415" marT="0" marB="0" anchor="ctr"/>
                </a:tc>
              </a:tr>
              <a:tr h="615461">
                <a:tc rowSpan="3">
                  <a:txBody>
                    <a:bodyPr/>
                    <a:lstStyle/>
                    <a:p>
                      <a:pPr marL="0" marR="0" indent="0" algn="ctr">
                        <a:lnSpc>
                          <a:spcPct val="100000"/>
                        </a:lnSpc>
                        <a:spcBef>
                          <a:spcPts val="0"/>
                        </a:spcBef>
                        <a:spcAft>
                          <a:spcPts val="0"/>
                        </a:spcAft>
                      </a:pPr>
                      <a:r>
                        <a:rPr lang="x-none" sz="3200">
                          <a:effectLst/>
                        </a:rPr>
                        <a:t>Usability</a:t>
                      </a:r>
                      <a:endParaRPr lang="en-US" sz="3200" dirty="0">
                        <a:effectLst/>
                        <a:latin typeface="Times New Roman"/>
                        <a:ea typeface="맑은 고딕"/>
                      </a:endParaRPr>
                    </a:p>
                  </a:txBody>
                  <a:tcPr marL="8890" marR="8890" marT="0" marB="0" vert="vert" anchor="ctr"/>
                </a:tc>
                <a:tc>
                  <a:txBody>
                    <a:bodyPr/>
                    <a:lstStyle/>
                    <a:p>
                      <a:pPr marL="0" marR="0" indent="0" algn="ctr">
                        <a:lnSpc>
                          <a:spcPct val="100000"/>
                        </a:lnSpc>
                        <a:spcBef>
                          <a:spcPts val="0"/>
                        </a:spcBef>
                        <a:spcAft>
                          <a:spcPts val="0"/>
                        </a:spcAft>
                      </a:pPr>
                      <a:r>
                        <a:rPr lang="x-none" sz="1800">
                          <a:effectLst/>
                        </a:rPr>
                        <a:t>U1.1: Software (SW)</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Only preinstalled data integration &amp; tabulation SW. No query capacity</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Requested and approved statistical software only</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software</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software</a:t>
                      </a:r>
                      <a:endParaRPr lang="en-US" sz="1800" b="1" dirty="0">
                        <a:solidFill>
                          <a:srgbClr val="CC0000"/>
                        </a:solidFill>
                        <a:effectLst/>
                        <a:latin typeface="Times New Roman"/>
                        <a:ea typeface="맑은 고딕"/>
                      </a:endParaRPr>
                    </a:p>
                  </a:txBody>
                  <a:tcPr marL="8890" marR="8890" marT="0" marB="0" anchor="ctr"/>
                </a:tc>
              </a:tr>
              <a:tr h="410308">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U1.2: </a:t>
                      </a:r>
                      <a:endParaRPr lang="en-US" sz="1800" dirty="0" smtClean="0">
                        <a:effectLst/>
                      </a:endParaRPr>
                    </a:p>
                    <a:p>
                      <a:pPr marL="0" marR="0" indent="0" algn="ctr">
                        <a:lnSpc>
                          <a:spcPct val="100000"/>
                        </a:lnSpc>
                        <a:spcBef>
                          <a:spcPts val="0"/>
                        </a:spcBef>
                        <a:spcAft>
                          <a:spcPts val="0"/>
                        </a:spcAft>
                      </a:pPr>
                      <a:r>
                        <a:rPr lang="en-US" sz="1800" dirty="0" smtClean="0">
                          <a:effectLst/>
                        </a:rPr>
                        <a:t>D</a:t>
                      </a:r>
                      <a:r>
                        <a:rPr lang="x-none" sz="1800" smtClean="0">
                          <a:effectLst/>
                        </a:rPr>
                        <a:t>ata</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No outside data </a:t>
                      </a:r>
                      <a:r>
                        <a:rPr lang="x-none" sz="1800" smtClean="0">
                          <a:effectLst/>
                        </a:rPr>
                        <a:t>allowed</a:t>
                      </a:r>
                      <a:endParaRPr lang="en-US" sz="1800" dirty="0" smtClean="0">
                        <a:effectLst/>
                      </a:endParaRPr>
                    </a:p>
                    <a:p>
                      <a:pPr marL="0" marR="0" indent="0" algn="ctr">
                        <a:lnSpc>
                          <a:spcPct val="100000"/>
                        </a:lnSpc>
                        <a:spcBef>
                          <a:spcPts val="0"/>
                        </a:spcBef>
                        <a:spcAft>
                          <a:spcPts val="0"/>
                        </a:spcAft>
                      </a:pPr>
                      <a:r>
                        <a:rPr lang="en-US" sz="1800" kern="1200" dirty="0" smtClean="0">
                          <a:effectLst/>
                        </a:rPr>
                        <a:t>But PII data</a:t>
                      </a:r>
                      <a:endParaRPr lang="en-US" sz="1800" b="1" kern="1200" dirty="0" smtClean="0">
                        <a:solidFill>
                          <a:srgbClr val="C00000"/>
                        </a:solidFill>
                        <a:effectLst/>
                        <a:latin typeface="+mn-lt"/>
                        <a:ea typeface="+mn-ea"/>
                        <a:cs typeface="+mn-cs"/>
                      </a:endParaRPr>
                    </a:p>
                  </a:txBody>
                  <a:tcPr marL="8890" marR="8890" marT="0" marB="0" anchor="ctr"/>
                </a:tc>
                <a:tc>
                  <a:txBody>
                    <a:bodyPr/>
                    <a:lstStyle/>
                    <a:p>
                      <a:pPr marL="0" marR="0" indent="0" algn="ctr">
                        <a:lnSpc>
                          <a:spcPct val="100000"/>
                        </a:lnSpc>
                        <a:spcBef>
                          <a:spcPts val="0"/>
                        </a:spcBef>
                        <a:spcAft>
                          <a:spcPts val="0"/>
                        </a:spcAft>
                      </a:pPr>
                      <a:r>
                        <a:rPr lang="x-none" sz="1800">
                          <a:effectLst/>
                        </a:rPr>
                        <a:t>Only preapproved outside data allowed</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data</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data</a:t>
                      </a:r>
                      <a:endParaRPr lang="en-US" sz="1800" b="1" dirty="0">
                        <a:solidFill>
                          <a:srgbClr val="CC0000"/>
                        </a:solidFill>
                        <a:effectLst/>
                        <a:latin typeface="Times New Roman"/>
                        <a:ea typeface="맑은 고딕"/>
                      </a:endParaRPr>
                    </a:p>
                  </a:txBody>
                  <a:tcPr marL="8890" marR="8890" marT="0" marB="0" anchor="ctr"/>
                </a:tc>
              </a:tr>
              <a:tr h="410308">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U2: Access</a:t>
                      </a:r>
                      <a:endParaRPr lang="en-US" sz="180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No Remote Access</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tr>
              <a:tr h="615461">
                <a:tc rowSpan="2">
                  <a:txBody>
                    <a:bodyPr/>
                    <a:lstStyle/>
                    <a:p>
                      <a:pPr marL="0" marR="0" indent="0" algn="ctr">
                        <a:lnSpc>
                          <a:spcPct val="100000"/>
                        </a:lnSpc>
                        <a:spcBef>
                          <a:spcPts val="0"/>
                        </a:spcBef>
                        <a:spcAft>
                          <a:spcPts val="0"/>
                        </a:spcAft>
                      </a:pPr>
                      <a:r>
                        <a:rPr lang="x-none" sz="3200">
                          <a:effectLst/>
                        </a:rPr>
                        <a:t>Risk</a:t>
                      </a:r>
                      <a:endParaRPr lang="en-US" sz="3200" dirty="0">
                        <a:effectLst/>
                        <a:latin typeface="Times New Roman"/>
                        <a:ea typeface="맑은 고딕"/>
                      </a:endParaRPr>
                    </a:p>
                  </a:txBody>
                  <a:tcPr marL="8890" marR="8890" marT="0" marB="0" vert="vert" anchor="ctr"/>
                </a:tc>
                <a:tc>
                  <a:txBody>
                    <a:bodyPr/>
                    <a:lstStyle/>
                    <a:p>
                      <a:pPr marL="0" marR="0" indent="0" algn="ctr">
                        <a:lnSpc>
                          <a:spcPct val="100000"/>
                        </a:lnSpc>
                        <a:spcBef>
                          <a:spcPts val="0"/>
                        </a:spcBef>
                        <a:spcAft>
                          <a:spcPts val="0"/>
                        </a:spcAft>
                      </a:pPr>
                      <a:r>
                        <a:rPr lang="x-none" sz="1800">
                          <a:effectLst/>
                        </a:rPr>
                        <a:t>R1:Crypto-graphic Attack</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dirty="0" smtClean="0">
                          <a:effectLst/>
                        </a:rPr>
                        <a:t>Very</a:t>
                      </a:r>
                      <a:r>
                        <a:rPr lang="en-US" sz="1800" baseline="0" dirty="0" smtClean="0">
                          <a:effectLst/>
                        </a:rPr>
                        <a:t> Low Risk</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dirty="0" smtClean="0">
                          <a:effectLst/>
                        </a:rPr>
                        <a:t>Low Risk</a:t>
                      </a:r>
                      <a:r>
                        <a:rPr lang="x-none" sz="1800" smtClean="0">
                          <a:effectLst/>
                        </a:rPr>
                        <a:t>. </a:t>
                      </a:r>
                      <a:endParaRPr lang="en-US" sz="1800" dirty="0" smtClean="0">
                        <a:effectLst/>
                      </a:endParaRPr>
                    </a:p>
                    <a:p>
                      <a:pPr marL="0" marR="0" indent="0" algn="ctr">
                        <a:lnSpc>
                          <a:spcPct val="100000"/>
                        </a:lnSpc>
                        <a:spcBef>
                          <a:spcPts val="0"/>
                        </a:spcBef>
                        <a:spcAft>
                          <a:spcPts val="0"/>
                        </a:spcAft>
                      </a:pPr>
                      <a:r>
                        <a:rPr lang="x-none" sz="1800" smtClean="0">
                          <a:effectLst/>
                        </a:rPr>
                        <a:t>Would </a:t>
                      </a:r>
                      <a:r>
                        <a:rPr lang="x-none" sz="1800">
                          <a:effectLst/>
                        </a:rPr>
                        <a:t>have to break into VM.</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dirty="0" smtClean="0">
                          <a:effectLst/>
                        </a:rPr>
                        <a:t>High</a:t>
                      </a:r>
                      <a:r>
                        <a:rPr lang="en-US" sz="1800" baseline="0" dirty="0" smtClean="0">
                          <a:effectLst/>
                        </a:rPr>
                        <a:t> Risk</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NA</a:t>
                      </a:r>
                      <a:endParaRPr lang="en-US" sz="1800" dirty="0">
                        <a:effectLst/>
                        <a:latin typeface="Times New Roman"/>
                        <a:ea typeface="맑은 고딕"/>
                      </a:endParaRPr>
                    </a:p>
                  </a:txBody>
                  <a:tcPr marL="8890" marR="8890" marT="0" marB="0" anchor="ctr"/>
                </a:tc>
              </a:tr>
              <a:tr h="615461">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R2: Data Leakage</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Very </a:t>
                      </a:r>
                      <a:r>
                        <a:rPr lang="en-US" sz="1800" dirty="0" smtClean="0">
                          <a:effectLst/>
                        </a:rPr>
                        <a:t>Low Risk</a:t>
                      </a:r>
                      <a:r>
                        <a:rPr lang="x-none" sz="1800" smtClean="0">
                          <a:effectLst/>
                        </a:rPr>
                        <a:t>.</a:t>
                      </a:r>
                      <a:endParaRPr lang="en-US" sz="1800" dirty="0">
                        <a:effectLst/>
                      </a:endParaRPr>
                    </a:p>
                    <a:p>
                      <a:pPr marL="0" marR="0" indent="0" algn="ctr">
                        <a:lnSpc>
                          <a:spcPct val="100000"/>
                        </a:lnSpc>
                        <a:spcBef>
                          <a:spcPts val="0"/>
                        </a:spcBef>
                        <a:spcAft>
                          <a:spcPts val="0"/>
                        </a:spcAft>
                      </a:pPr>
                      <a:r>
                        <a:rPr lang="x-none" sz="1800">
                          <a:effectLst/>
                        </a:rPr>
                        <a:t>Memorize data and take out</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Physical data leakage (Take a picture of monitor)</a:t>
                      </a:r>
                      <a:endParaRPr lang="en-US" sz="1800" dirty="0">
                        <a:effectLst/>
                        <a:latin typeface="Times New Roman"/>
                        <a:ea typeface="맑은 고딕"/>
                      </a:endParaRPr>
                    </a:p>
                  </a:txBody>
                  <a:tcPr marL="18415" marR="18415" marT="0" marB="0" anchor="ctr"/>
                </a:tc>
                <a:tc>
                  <a:txBody>
                    <a:bodyPr/>
                    <a:lstStyle/>
                    <a:p>
                      <a:pPr marL="0" marR="0" indent="0" algn="l">
                        <a:lnSpc>
                          <a:spcPct val="100000"/>
                        </a:lnSpc>
                        <a:spcBef>
                          <a:spcPts val="0"/>
                        </a:spcBef>
                        <a:spcAft>
                          <a:spcPts val="0"/>
                        </a:spcAft>
                      </a:pPr>
                      <a:r>
                        <a:rPr lang="x-none" sz="1800">
                          <a:effectLst/>
                        </a:rPr>
                        <a:t>Electronically take data off the system.</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NA</a:t>
                      </a:r>
                      <a:endParaRPr lang="en-US" sz="1800" dirty="0">
                        <a:effectLst/>
                        <a:latin typeface="Times New Roman"/>
                        <a:ea typeface="맑은 고딕"/>
                      </a:endParaRPr>
                    </a:p>
                  </a:txBody>
                  <a:tcPr marL="18415" marR="18415" marT="0" marB="0" anchor="ctr"/>
                </a:tc>
              </a:tr>
            </a:tbl>
          </a:graphicData>
        </a:graphic>
      </p:graphicFrame>
      <p:grpSp>
        <p:nvGrpSpPr>
          <p:cNvPr id="5" name="Group 4"/>
          <p:cNvGrpSpPr/>
          <p:nvPr/>
        </p:nvGrpSpPr>
        <p:grpSpPr>
          <a:xfrm>
            <a:off x="384412" y="1173480"/>
            <a:ext cx="8382000" cy="782598"/>
            <a:chOff x="384412" y="161505"/>
            <a:chExt cx="8382000" cy="782598"/>
          </a:xfrm>
        </p:grpSpPr>
        <p:sp>
          <p:nvSpPr>
            <p:cNvPr id="6" name="Rectangle 5"/>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990600" y="390105"/>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4412" y="574771"/>
              <a:ext cx="8382000" cy="369332"/>
            </a:xfrm>
            <a:prstGeom prst="rect">
              <a:avLst/>
            </a:prstGeom>
          </p:spPr>
          <p:txBody>
            <a:bodyPr wrap="square">
              <a:spAutoFit/>
            </a:bodyPr>
            <a:lstStyle/>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endParaRPr lang="en-US" dirty="0">
                <a:solidFill>
                  <a:srgbClr val="C00000"/>
                </a:solidFill>
                <a:latin typeface="Arial" panose="020B0604020202020204" pitchFamily="34" charset="0"/>
                <a:cs typeface="Arial" panose="020B0604020202020204" pitchFamily="34" charset="0"/>
              </a:endParaRPr>
            </a:p>
          </p:txBody>
        </p:sp>
        <p:sp>
          <p:nvSpPr>
            <p:cNvPr id="9" name="Oval 8"/>
            <p:cNvSpPr/>
            <p:nvPr/>
          </p:nvSpPr>
          <p:spPr>
            <a:xfrm>
              <a:off x="703997"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48600"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02614"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40741" y="26818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5400" y="390105"/>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989230245"/>
      </p:ext>
    </p:extLst>
  </p:cSld>
  <p:clrMapOvr>
    <a:masterClrMapping/>
  </p:clrMapOvr>
  <mc:AlternateContent xmlns:mc="http://schemas.openxmlformats.org/markup-compatibility/2006" xmlns:p14="http://schemas.microsoft.com/office/powerpoint/2010/main">
    <mc:Choice Requires="p14">
      <p:transition spd="slow" p14:dur="2000" advTm="7822"/>
    </mc:Choice>
    <mc:Fallback xmlns="">
      <p:transition spd="slow" advTm="7822"/>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Cost of the Digital Society</a:t>
            </a:r>
            <a:endParaRPr lang="en-US" dirty="0"/>
          </a:p>
        </p:txBody>
      </p:sp>
      <p:sp>
        <p:nvSpPr>
          <p:cNvPr id="6" name="Content Placeholder 5"/>
          <p:cNvSpPr>
            <a:spLocks noGrp="1"/>
          </p:cNvSpPr>
          <p:nvPr>
            <p:ph idx="1"/>
          </p:nvPr>
        </p:nvSpPr>
        <p:spPr/>
        <p:txBody>
          <a:bodyPr/>
          <a:lstStyle/>
          <a:p>
            <a:r>
              <a:rPr lang="en-US" dirty="0" smtClean="0"/>
              <a:t>There is </a:t>
            </a:r>
            <a:r>
              <a:rPr lang="en-US" b="1" dirty="0" smtClean="0">
                <a:solidFill>
                  <a:srgbClr val="0070C0"/>
                </a:solidFill>
              </a:rPr>
              <a:t>no turning back !</a:t>
            </a:r>
          </a:p>
          <a:p>
            <a:r>
              <a:rPr lang="en-US" dirty="0" smtClean="0"/>
              <a:t>Personal information is already being used</a:t>
            </a:r>
          </a:p>
          <a:p>
            <a:pPr lvl="1"/>
            <a:r>
              <a:rPr lang="en-US" dirty="0" smtClean="0"/>
              <a:t>Marketing: Target </a:t>
            </a:r>
          </a:p>
          <a:p>
            <a:pPr lvl="1"/>
            <a:r>
              <a:rPr lang="en-US" dirty="0" smtClean="0"/>
              <a:t>Intelligence: Edward Snowden</a:t>
            </a:r>
            <a:endParaRPr lang="en-US" dirty="0"/>
          </a:p>
        </p:txBody>
      </p:sp>
      <p:pic>
        <p:nvPicPr>
          <p:cNvPr id="8" name="Picture 7"/>
          <p:cNvPicPr>
            <a:picLocks noChangeAspect="1"/>
          </p:cNvPicPr>
          <p:nvPr/>
        </p:nvPicPr>
        <p:blipFill>
          <a:blip r:embed="rId5"/>
          <a:stretch>
            <a:fillRect/>
          </a:stretch>
        </p:blipFill>
        <p:spPr>
          <a:xfrm>
            <a:off x="350849" y="4055060"/>
            <a:ext cx="8442302" cy="1066800"/>
          </a:xfrm>
          <a:prstGeom prst="rect">
            <a:avLst/>
          </a:prstGeom>
          <a:ln>
            <a:noFill/>
          </a:ln>
        </p:spPr>
      </p:pic>
      <p:pic>
        <p:nvPicPr>
          <p:cNvPr id="9" name="Picture 8"/>
          <p:cNvPicPr>
            <a:picLocks noChangeAspect="1"/>
          </p:cNvPicPr>
          <p:nvPr/>
        </p:nvPicPr>
        <p:blipFill>
          <a:blip r:embed="rId6"/>
          <a:stretch>
            <a:fillRect/>
          </a:stretch>
        </p:blipFill>
        <p:spPr>
          <a:xfrm>
            <a:off x="304800" y="5350460"/>
            <a:ext cx="8286750" cy="1165848"/>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95657826"/>
      </p:ext>
    </p:extLst>
  </p:cSld>
  <p:clrMapOvr>
    <a:masterClrMapping/>
  </p:clrMapOvr>
  <mc:AlternateContent xmlns:mc="http://schemas.openxmlformats.org/markup-compatibility/2006" xmlns:p14="http://schemas.microsoft.com/office/powerpoint/2010/main">
    <mc:Choice Requires="p14">
      <p:transition spd="slow" p14:dur="2000" advTm="24443"/>
    </mc:Choice>
    <mc:Fallback xmlns="">
      <p:transition spd="slow" advTm="24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sp>
        <p:nvSpPr>
          <p:cNvPr id="3076" name="Content Placeholder 11"/>
          <p:cNvSpPr>
            <a:spLocks noGrp="1"/>
          </p:cNvSpPr>
          <p:nvPr>
            <p:ph idx="1"/>
          </p:nvPr>
        </p:nvSpPr>
        <p:spPr/>
        <p:txBody>
          <a:bodyPr/>
          <a:lstStyle/>
          <a:p>
            <a:r>
              <a:rPr lang="en-US" dirty="0" smtClean="0"/>
              <a:t>Allocations of resources for education</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pic>
        <p:nvPicPr>
          <p:cNvPr id="12" name="Content Placeholder 5"/>
          <p:cNvPicPr>
            <a:picLocks noChangeAspect="1"/>
          </p:cNvPicPr>
          <p:nvPr/>
        </p:nvPicPr>
        <p:blipFill>
          <a:blip r:embed="rId5"/>
          <a:srcRect/>
          <a:stretch>
            <a:fillRect/>
          </a:stretch>
        </p:blipFill>
        <p:spPr bwMode="auto">
          <a:xfrm>
            <a:off x="6171738" y="4724400"/>
            <a:ext cx="2508135" cy="197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57154866"/>
      </p:ext>
    </p:extLst>
  </p:cSld>
  <p:clrMapOvr>
    <a:masterClrMapping/>
  </p:clrMapOvr>
  <mc:AlternateContent xmlns:mc="http://schemas.openxmlformats.org/markup-compatibility/2006" xmlns:p14="http://schemas.microsoft.com/office/powerpoint/2010/main">
    <mc:Choice Requires="p14">
      <p:transition spd="slow" p14:dur="2000" advTm="50414"/>
    </mc:Choice>
    <mc:Fallback xmlns="">
      <p:transition spd="slow" advTm="50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4"/>
          <p:cNvSpPr>
            <a:spLocks noGrp="1"/>
          </p:cNvSpPr>
          <p:nvPr>
            <p:ph type="title"/>
          </p:nvPr>
        </p:nvSpPr>
        <p:spPr/>
        <p:txBody>
          <a:bodyPr/>
          <a:lstStyle/>
          <a:p>
            <a:r>
              <a:rPr lang="en-US" dirty="0" smtClean="0"/>
              <a:t>The Problem</a:t>
            </a:r>
            <a:endParaRPr lang="en-US" dirty="0"/>
          </a:p>
        </p:txBody>
      </p:sp>
      <p:sp>
        <p:nvSpPr>
          <p:cNvPr id="4099" name="Content Placeholder 5"/>
          <p:cNvSpPr>
            <a:spLocks noGrp="1"/>
          </p:cNvSpPr>
          <p:nvPr>
            <p:ph idx="1"/>
          </p:nvPr>
        </p:nvSpPr>
        <p:spPr>
          <a:xfrm>
            <a:off x="457200" y="1600200"/>
            <a:ext cx="8229600" cy="4800600"/>
          </a:xfrm>
        </p:spPr>
        <p:txBody>
          <a:bodyPr>
            <a:normAutofit/>
          </a:bodyPr>
          <a:lstStyle/>
          <a:p>
            <a:r>
              <a:rPr lang="en-US" dirty="0" smtClean="0"/>
              <a:t>Higher </a:t>
            </a:r>
            <a:r>
              <a:rPr lang="en-US" dirty="0" smtClean="0">
                <a:solidFill>
                  <a:srgbClr val="0070C0"/>
                </a:solidFill>
              </a:rPr>
              <a:t>privacy standard </a:t>
            </a:r>
            <a:r>
              <a:rPr lang="en-US" dirty="0" smtClean="0"/>
              <a:t>and accountability</a:t>
            </a:r>
            <a:endParaRPr lang="en-US" dirty="0" smtClean="0">
              <a:solidFill>
                <a:srgbClr val="0070C0"/>
              </a:solidFill>
            </a:endParaRPr>
          </a:p>
          <a:p>
            <a:pPr lvl="1"/>
            <a:r>
              <a:rPr lang="en-US" dirty="0"/>
              <a:t>Difficult to </a:t>
            </a:r>
            <a:r>
              <a:rPr lang="en-US" b="1" dirty="0">
                <a:solidFill>
                  <a:srgbClr val="0070C0"/>
                </a:solidFill>
              </a:rPr>
              <a:t>access</a:t>
            </a:r>
            <a:r>
              <a:rPr lang="en-US" dirty="0"/>
              <a:t>: Privacy/confidentiality</a:t>
            </a:r>
          </a:p>
          <a:p>
            <a:pPr lvl="1"/>
            <a:r>
              <a:rPr lang="en-US" dirty="0"/>
              <a:t>No </a:t>
            </a:r>
            <a:r>
              <a:rPr lang="en-US" b="1" dirty="0">
                <a:solidFill>
                  <a:srgbClr val="0070C0"/>
                </a:solidFill>
              </a:rPr>
              <a:t>neutral safe place</a:t>
            </a:r>
            <a:r>
              <a:rPr lang="en-US" b="1" dirty="0">
                <a:solidFill>
                  <a:schemeClr val="accent2">
                    <a:lumMod val="75000"/>
                  </a:schemeClr>
                </a:solidFill>
              </a:rPr>
              <a:t> </a:t>
            </a:r>
            <a:r>
              <a:rPr lang="en-US" dirty="0"/>
              <a:t>to put it together</a:t>
            </a:r>
          </a:p>
          <a:p>
            <a:r>
              <a:rPr lang="en-US" dirty="0" smtClean="0"/>
              <a:t>Requires </a:t>
            </a:r>
            <a:r>
              <a:rPr lang="en-US" dirty="0" smtClean="0">
                <a:solidFill>
                  <a:srgbClr val="0070C0"/>
                </a:solidFill>
              </a:rPr>
              <a:t>more accurate results </a:t>
            </a:r>
            <a:r>
              <a:rPr lang="en-US" dirty="0" smtClean="0"/>
              <a:t>compared to recommending books</a:t>
            </a:r>
          </a:p>
          <a:p>
            <a:pPr lvl="1"/>
            <a:r>
              <a:rPr lang="en-US" b="1" dirty="0" smtClean="0">
                <a:solidFill>
                  <a:srgbClr val="0070C0"/>
                </a:solidFill>
              </a:rPr>
              <a:t>Error management</a:t>
            </a:r>
          </a:p>
          <a:p>
            <a:pPr marL="342900" lvl="1" indent="-342900">
              <a:buFont typeface="Arial" panose="020B0604020202020204" pitchFamily="34" charset="0"/>
              <a:buChar char="•"/>
            </a:pPr>
            <a:r>
              <a:rPr lang="en-US" dirty="0"/>
              <a:t>Lack Data management tools and </a:t>
            </a:r>
            <a:r>
              <a:rPr lang="en-US" dirty="0" smtClean="0"/>
              <a:t>expertise</a:t>
            </a:r>
            <a:endParaRPr lang="en-US" altLang="ja-JP" dirty="0" smtClean="0"/>
          </a:p>
          <a:p>
            <a:pPr lvl="1"/>
            <a:r>
              <a:rPr lang="en-US" dirty="0" smtClean="0"/>
              <a:t>Difficult to </a:t>
            </a:r>
            <a:r>
              <a:rPr lang="en-US" b="1" dirty="0" smtClean="0">
                <a:solidFill>
                  <a:srgbClr val="0070C0"/>
                </a:solidFill>
              </a:rPr>
              <a:t>integrate</a:t>
            </a:r>
            <a:r>
              <a:rPr lang="en-US" dirty="0" smtClean="0"/>
              <a:t>: silo/scattered data</a:t>
            </a:r>
          </a:p>
          <a:p>
            <a:pPr lvl="1"/>
            <a:r>
              <a:rPr lang="en-US" dirty="0" smtClean="0"/>
              <a:t>Difficult to clean data</a:t>
            </a:r>
          </a:p>
          <a:p>
            <a:pPr lvl="1"/>
            <a:endParaRPr lang="en-US" dirty="0"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35533418"/>
      </p:ext>
    </p:extLst>
  </p:cSld>
  <p:clrMapOvr>
    <a:masterClrMapping/>
  </p:clrMapOvr>
  <mc:AlternateContent xmlns:mc="http://schemas.openxmlformats.org/markup-compatibility/2006" xmlns:p14="http://schemas.microsoft.com/office/powerpoint/2010/main">
    <mc:Choice Requires="p14">
      <p:transition spd="slow" p14:dur="2000" advTm="32996"/>
    </mc:Choice>
    <mc:Fallback xmlns="">
      <p:transition spd="slow" advTm="32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5"/>
          <p:cNvSpPr>
            <a:spLocks noGrp="1"/>
          </p:cNvSpPr>
          <p:nvPr>
            <p:ph idx="1"/>
          </p:nvPr>
        </p:nvSpPr>
        <p:spPr>
          <a:xfrm>
            <a:off x="1820229" y="1375103"/>
            <a:ext cx="7209472" cy="1052344"/>
          </a:xfrm>
        </p:spPr>
        <p:txBody>
          <a:bodyPr>
            <a:normAutofit/>
          </a:bodyPr>
          <a:lstStyle/>
          <a:p>
            <a:pPr marL="354330" indent="0">
              <a:buNone/>
              <a:defRPr/>
            </a:pPr>
            <a:r>
              <a:rPr lang="en-US" sz="2800" dirty="0">
                <a:solidFill>
                  <a:srgbClr val="414141"/>
                </a:solidFill>
                <a:latin typeface="Gill Sans Light" charset="0"/>
                <a:ea typeface="ヒラギノ角ゴ ProN W3" charset="-128"/>
                <a:sym typeface="Gill Sans Light" charset="0"/>
              </a:rPr>
              <a:t>Our activities from birth until death leave </a:t>
            </a:r>
            <a:r>
              <a:rPr lang="en-US" sz="2800" b="1" dirty="0">
                <a:solidFill>
                  <a:srgbClr val="0070C0"/>
                </a:solidFill>
                <a:latin typeface="Gill Sans Light" charset="0"/>
                <a:ea typeface="ヒラギノ角ゴ ProN W3" charset="-128"/>
                <a:sym typeface="Gill Sans Light" charset="0"/>
              </a:rPr>
              <a:t>digital traces </a:t>
            </a:r>
            <a:r>
              <a:rPr lang="en-US" sz="2800" dirty="0">
                <a:solidFill>
                  <a:srgbClr val="414141"/>
                </a:solidFill>
                <a:latin typeface="Gill Sans Light" charset="0"/>
                <a:ea typeface="ヒラギノ角ゴ ProN W3" charset="-128"/>
                <a:sym typeface="Gill Sans Light" charset="0"/>
              </a:rPr>
              <a:t>in large databases </a:t>
            </a:r>
          </a:p>
        </p:txBody>
      </p:sp>
      <p:sp>
        <p:nvSpPr>
          <p:cNvPr id="5124" name="TextBox 1"/>
          <p:cNvSpPr txBox="1">
            <a:spLocks noChangeArrowheads="1"/>
          </p:cNvSpPr>
          <p:nvPr/>
        </p:nvSpPr>
        <p:spPr bwMode="auto">
          <a:xfrm>
            <a:off x="388621" y="102870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a:solidFill>
                  <a:srgbClr val="4F81BD"/>
                </a:solidFill>
                <a:sym typeface="Webdings" panose="05030102010509060703" pitchFamily="18" charset="2"/>
              </a:rPr>
              <a:t></a:t>
            </a:r>
            <a:endParaRPr lang="en-US" altLang="en-US" sz="9720">
              <a:solidFill>
                <a:srgbClr val="4F81BD"/>
              </a:solidFill>
            </a:endParaRPr>
          </a:p>
        </p:txBody>
      </p:sp>
      <p:sp>
        <p:nvSpPr>
          <p:cNvPr id="5125" name="TextBox 4"/>
          <p:cNvSpPr txBox="1">
            <a:spLocks noChangeArrowheads="1"/>
          </p:cNvSpPr>
          <p:nvPr/>
        </p:nvSpPr>
        <p:spPr bwMode="auto">
          <a:xfrm>
            <a:off x="388621" y="226314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a:solidFill>
                  <a:srgbClr val="4F81BD"/>
                </a:solidFill>
                <a:sym typeface="Webdings" panose="05030102010509060703" pitchFamily="18" charset="2"/>
              </a:rPr>
              <a:t></a:t>
            </a:r>
            <a:endParaRPr lang="en-US" altLang="en-US" sz="9720">
              <a:solidFill>
                <a:srgbClr val="4F81BD"/>
              </a:solidFill>
            </a:endParaRPr>
          </a:p>
        </p:txBody>
      </p:sp>
      <p:sp>
        <p:nvSpPr>
          <p:cNvPr id="5126" name="TextBox 5"/>
          <p:cNvSpPr txBox="1">
            <a:spLocks noChangeArrowheads="1"/>
          </p:cNvSpPr>
          <p:nvPr/>
        </p:nvSpPr>
        <p:spPr bwMode="auto">
          <a:xfrm>
            <a:off x="388621" y="376047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dirty="0">
                <a:solidFill>
                  <a:srgbClr val="4F81BD"/>
                </a:solidFill>
                <a:sym typeface="Webdings" panose="05030102010509060703" pitchFamily="18" charset="2"/>
              </a:rPr>
              <a:t></a:t>
            </a:r>
            <a:endParaRPr lang="en-US" altLang="en-US" sz="9720" dirty="0">
              <a:solidFill>
                <a:srgbClr val="4F81BD"/>
              </a:solidFill>
            </a:endParaRPr>
          </a:p>
        </p:txBody>
      </p:sp>
      <p:sp>
        <p:nvSpPr>
          <p:cNvPr id="5127" name="TextBox 6"/>
          <p:cNvSpPr txBox="1">
            <a:spLocks noChangeArrowheads="1"/>
          </p:cNvSpPr>
          <p:nvPr/>
        </p:nvSpPr>
        <p:spPr bwMode="auto">
          <a:xfrm>
            <a:off x="388621" y="4997767"/>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a:solidFill>
                  <a:srgbClr val="4F81BD"/>
                </a:solidFill>
                <a:sym typeface="Webdings" panose="05030102010509060703" pitchFamily="18" charset="2"/>
              </a:rPr>
              <a:t></a:t>
            </a:r>
            <a:endParaRPr lang="en-US" altLang="en-US" sz="9720">
              <a:solidFill>
                <a:srgbClr val="4F81BD"/>
              </a:solidFill>
            </a:endParaRPr>
          </a:p>
        </p:txBody>
      </p:sp>
      <p:sp>
        <p:nvSpPr>
          <p:cNvPr id="5128" name="Rectangle 1"/>
          <p:cNvSpPr>
            <a:spLocks noChangeArrowheads="1"/>
          </p:cNvSpPr>
          <p:nvPr/>
        </p:nvSpPr>
        <p:spPr bwMode="auto">
          <a:xfrm>
            <a:off x="1820228" y="5334000"/>
            <a:ext cx="709517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sz="2800" dirty="0" smtClean="0"/>
              <a:t>It holds </a:t>
            </a:r>
            <a:r>
              <a:rPr lang="en-US" sz="2800" b="1" dirty="0" smtClean="0">
                <a:solidFill>
                  <a:schemeClr val="accent1"/>
                </a:solidFill>
              </a:rPr>
              <a:t>crucial </a:t>
            </a:r>
            <a:r>
              <a:rPr lang="en-US" sz="2800" b="1" dirty="0">
                <a:solidFill>
                  <a:schemeClr val="accent1"/>
                </a:solidFill>
              </a:rPr>
              <a:t>insights </a:t>
            </a:r>
            <a:r>
              <a:rPr lang="en-US" sz="2800" dirty="0"/>
              <a:t>into many of the most challenging problems facing our society </a:t>
            </a:r>
            <a:r>
              <a:rPr lang="en-US" sz="2000" dirty="0" smtClean="0"/>
              <a:t>(e.g. healthcare, education</a:t>
            </a:r>
            <a:r>
              <a:rPr lang="en-US" sz="2000" dirty="0"/>
              <a:t>, economics</a:t>
            </a:r>
            <a:r>
              <a:rPr lang="en-US" sz="2000" dirty="0" smtClean="0"/>
              <a:t>)</a:t>
            </a:r>
            <a:endParaRPr lang="en-US" altLang="en-US" sz="2000" b="1" dirty="0">
              <a:solidFill>
                <a:srgbClr val="0070C0"/>
              </a:solidFill>
            </a:endParaRPr>
          </a:p>
        </p:txBody>
      </p:sp>
      <p:sp>
        <p:nvSpPr>
          <p:cNvPr id="5129" name="Rectangle 2"/>
          <p:cNvSpPr>
            <a:spLocks noChangeArrowheads="1"/>
          </p:cNvSpPr>
          <p:nvPr/>
        </p:nvSpPr>
        <p:spPr bwMode="auto">
          <a:xfrm>
            <a:off x="1820228" y="2623186"/>
            <a:ext cx="6866572"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l" eaLnBrk="1" hangingPunct="1"/>
            <a:r>
              <a:rPr lang="en-US" altLang="en-US" sz="2800" dirty="0">
                <a:sym typeface="Wingdings" panose="05000000000000000000" pitchFamily="2" charset="2"/>
              </a:rPr>
              <a:t>D</a:t>
            </a:r>
            <a:r>
              <a:rPr lang="en-US" altLang="en-US" sz="2800" dirty="0"/>
              <a:t>igital traces capture our </a:t>
            </a:r>
            <a:r>
              <a:rPr lang="en-US" altLang="en-US" sz="2800" b="1" dirty="0">
                <a:solidFill>
                  <a:srgbClr val="0070C0"/>
                </a:solidFill>
              </a:rPr>
              <a:t>social genome</a:t>
            </a:r>
            <a:r>
              <a:rPr lang="en-US" altLang="en-US" sz="2800" dirty="0"/>
              <a:t>, the footprints of our society</a:t>
            </a:r>
          </a:p>
        </p:txBody>
      </p:sp>
      <p:sp>
        <p:nvSpPr>
          <p:cNvPr id="5130" name="Rectangle 3"/>
          <p:cNvSpPr>
            <a:spLocks noChangeArrowheads="1"/>
          </p:cNvSpPr>
          <p:nvPr/>
        </p:nvSpPr>
        <p:spPr bwMode="auto">
          <a:xfrm>
            <a:off x="1820228" y="4038600"/>
            <a:ext cx="660654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l" eaLnBrk="1" hangingPunct="1"/>
            <a:r>
              <a:rPr lang="en-US" altLang="en-US" sz="2800" dirty="0"/>
              <a:t>The social genome data are </a:t>
            </a:r>
            <a:r>
              <a:rPr lang="en-US" altLang="en-US" sz="2800" b="1" dirty="0">
                <a:solidFill>
                  <a:srgbClr val="0070C0"/>
                </a:solidFill>
              </a:rPr>
              <a:t>buried</a:t>
            </a:r>
            <a:r>
              <a:rPr lang="en-US" altLang="en-US" sz="2800" dirty="0">
                <a:solidFill>
                  <a:srgbClr val="0070C0"/>
                </a:solidFill>
              </a:rPr>
              <a:t> </a:t>
            </a:r>
            <a:r>
              <a:rPr lang="en-US" altLang="en-US" sz="2800" dirty="0"/>
              <a:t>in the </a:t>
            </a:r>
            <a:r>
              <a:rPr lang="en-US" altLang="en-US" sz="2800" b="1" dirty="0">
                <a:solidFill>
                  <a:srgbClr val="0070C0"/>
                </a:solidFill>
              </a:rPr>
              <a:t>massive</a:t>
            </a:r>
            <a:r>
              <a:rPr lang="en-US" altLang="en-US" sz="2800" dirty="0">
                <a:solidFill>
                  <a:srgbClr val="0070C0"/>
                </a:solidFill>
              </a:rPr>
              <a:t> </a:t>
            </a:r>
            <a:r>
              <a:rPr lang="en-US" altLang="en-US" sz="2800" dirty="0"/>
              <a:t>and </a:t>
            </a:r>
            <a:r>
              <a:rPr lang="en-US" altLang="en-US" sz="2800" b="1" dirty="0">
                <a:solidFill>
                  <a:srgbClr val="0070C0"/>
                </a:solidFill>
              </a:rPr>
              <a:t>chaotic data</a:t>
            </a:r>
          </a:p>
        </p:txBody>
      </p:sp>
      <p:sp>
        <p:nvSpPr>
          <p:cNvPr id="13" name="Title 4"/>
          <p:cNvSpPr>
            <a:spLocks noGrp="1"/>
          </p:cNvSpPr>
          <p:nvPr>
            <p:ph type="title"/>
          </p:nvPr>
        </p:nvSpPr>
        <p:spPr>
          <a:xfrm>
            <a:off x="1295400" y="0"/>
            <a:ext cx="7848600" cy="1143000"/>
          </a:xfrm>
        </p:spPr>
        <p:txBody>
          <a:bodyPr/>
          <a:lstStyle/>
          <a:p>
            <a:r>
              <a:rPr lang="en-US" dirty="0" smtClean="0"/>
              <a:t>The Power of the Social Genome</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6443878"/>
      </p:ext>
    </p:extLst>
  </p:cSld>
  <p:clrMapOvr>
    <a:masterClrMapping/>
  </p:clrMapOvr>
  <p:transition spd="slow" advTm="517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fontScale="90000"/>
          </a:bodyPr>
          <a:lstStyle/>
          <a:p>
            <a:pPr>
              <a:defRPr/>
            </a:pPr>
            <a:r>
              <a:rPr lang="en-US" dirty="0"/>
              <a:t>The Impact: Population </a:t>
            </a:r>
            <a:r>
              <a:rPr lang="en-US" dirty="0" smtClean="0"/>
              <a:t>Informatics</a:t>
            </a:r>
            <a:endParaRPr lang="en-US" dirty="0"/>
          </a:p>
        </p:txBody>
      </p:sp>
      <p:sp>
        <p:nvSpPr>
          <p:cNvPr id="11267" name="Content Placeholder 2"/>
          <p:cNvSpPr>
            <a:spLocks noGrp="1"/>
          </p:cNvSpPr>
          <p:nvPr>
            <p:ph idx="1"/>
          </p:nvPr>
        </p:nvSpPr>
        <p:spPr>
          <a:xfrm>
            <a:off x="3886200" y="1371600"/>
            <a:ext cx="5006340" cy="4514850"/>
          </a:xfrm>
        </p:spPr>
        <p:txBody>
          <a:bodyPr anchor="t">
            <a:normAutofit fontScale="70000" lnSpcReduction="20000"/>
          </a:bodyPr>
          <a:lstStyle/>
          <a:p>
            <a:pPr>
              <a:spcBef>
                <a:spcPts val="1620"/>
              </a:spcBef>
              <a:defRPr/>
            </a:pPr>
            <a:r>
              <a:rPr lang="en-US" b="1" dirty="0" smtClean="0">
                <a:solidFill>
                  <a:srgbClr val="0070C0"/>
                </a:solidFill>
              </a:rPr>
              <a:t>Game changing research</a:t>
            </a:r>
          </a:p>
          <a:p>
            <a:pPr lvl="1">
              <a:spcBef>
                <a:spcPts val="1620"/>
              </a:spcBef>
              <a:defRPr/>
            </a:pPr>
            <a:r>
              <a:rPr lang="en-US" dirty="0" smtClean="0"/>
              <a:t>Transform health and social sciences</a:t>
            </a:r>
          </a:p>
          <a:p>
            <a:pPr lvl="1">
              <a:spcBef>
                <a:spcPts val="1620"/>
              </a:spcBef>
              <a:defRPr/>
            </a:pPr>
            <a:r>
              <a:rPr lang="en-US" dirty="0" smtClean="0"/>
              <a:t>Major impact on public policy and management</a:t>
            </a:r>
          </a:p>
          <a:p>
            <a:pPr>
              <a:spcBef>
                <a:spcPts val="1620"/>
              </a:spcBef>
              <a:defRPr/>
            </a:pPr>
            <a:r>
              <a:rPr lang="en-US" b="1" dirty="0" smtClean="0">
                <a:solidFill>
                  <a:srgbClr val="0070C0"/>
                </a:solidFill>
              </a:rPr>
              <a:t>Easier and safer access </a:t>
            </a:r>
            <a:r>
              <a:rPr lang="en-US" dirty="0" smtClean="0"/>
              <a:t>to</a:t>
            </a:r>
            <a:r>
              <a:rPr lang="en-US" b="1" dirty="0" smtClean="0">
                <a:solidFill>
                  <a:srgbClr val="FF6600"/>
                </a:solidFill>
              </a:rPr>
              <a:t> </a:t>
            </a:r>
            <a:r>
              <a:rPr lang="en-US" b="1" dirty="0" smtClean="0">
                <a:solidFill>
                  <a:srgbClr val="0070C0"/>
                </a:solidFill>
              </a:rPr>
              <a:t>better data and tools</a:t>
            </a:r>
          </a:p>
          <a:p>
            <a:pPr lvl="1">
              <a:spcBef>
                <a:spcPts val="1620"/>
              </a:spcBef>
              <a:defRPr/>
            </a:pPr>
            <a:r>
              <a:rPr lang="en-US" dirty="0" smtClean="0"/>
              <a:t>Improved security of sensitive data already on campus</a:t>
            </a:r>
          </a:p>
          <a:p>
            <a:pPr lvl="1">
              <a:spcBef>
                <a:spcPts val="1620"/>
              </a:spcBef>
              <a:defRPr/>
            </a:pPr>
            <a:r>
              <a:rPr lang="en-US" dirty="0" smtClean="0"/>
              <a:t>Improved integration of data</a:t>
            </a:r>
          </a:p>
          <a:p>
            <a:pPr>
              <a:spcBef>
                <a:spcPts val="1620"/>
              </a:spcBef>
              <a:defRPr/>
            </a:pPr>
            <a:r>
              <a:rPr lang="en-US" dirty="0" smtClean="0"/>
              <a:t>At the </a:t>
            </a:r>
            <a:r>
              <a:rPr lang="en-US" b="1" dirty="0" smtClean="0">
                <a:solidFill>
                  <a:srgbClr val="0070C0"/>
                </a:solidFill>
              </a:rPr>
              <a:t>price of running a public library</a:t>
            </a:r>
          </a:p>
          <a:p>
            <a:pPr>
              <a:spcBef>
                <a:spcPts val="1620"/>
              </a:spcBef>
              <a:defRPr/>
            </a:pPr>
            <a:endParaRPr lang="en-US" b="1" dirty="0" smtClean="0">
              <a:solidFill>
                <a:srgbClr val="FF6600"/>
              </a:solidFill>
            </a:endParaRPr>
          </a:p>
        </p:txBody>
      </p:sp>
      <p:sp>
        <p:nvSpPr>
          <p:cNvPr id="7" name="Rectangle 2"/>
          <p:cNvSpPr>
            <a:spLocks noChangeArrowheads="1"/>
          </p:cNvSpPr>
          <p:nvPr/>
        </p:nvSpPr>
        <p:spPr bwMode="auto">
          <a:xfrm>
            <a:off x="37070" y="5257800"/>
            <a:ext cx="4001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ctr" eaLnBrk="1" hangingPunct="1"/>
            <a:r>
              <a:rPr lang="en-US" altLang="en-US" sz="1200" dirty="0"/>
              <a:t>Source: Gary King. Ensuring the Data-Rich Future of the Social Sciences, </a:t>
            </a:r>
            <a:r>
              <a:rPr lang="en-US" altLang="en-US" sz="1200" i="1" dirty="0"/>
              <a:t>Science</a:t>
            </a:r>
            <a:r>
              <a:rPr lang="en-US" altLang="en-US" sz="1200" dirty="0"/>
              <a:t>, </a:t>
            </a:r>
            <a:r>
              <a:rPr lang="en-US" altLang="en-US" sz="1200" dirty="0" err="1"/>
              <a:t>vol</a:t>
            </a:r>
            <a:r>
              <a:rPr lang="en-US" altLang="en-US" sz="1200" dirty="0"/>
              <a:t> 331, 2011, pp 719-721.</a:t>
            </a:r>
          </a:p>
        </p:txBody>
      </p:sp>
      <p:pic>
        <p:nvPicPr>
          <p:cNvPr id="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452163"/>
            <a:ext cx="3657600" cy="380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28600" y="6059269"/>
            <a:ext cx="8663940" cy="646331"/>
          </a:xfrm>
          <a:prstGeom prst="rect">
            <a:avLst/>
          </a:prstGeom>
        </p:spPr>
        <p:txBody>
          <a:bodyPr wrap="square">
            <a:spAutoFit/>
          </a:bodyPr>
          <a:lstStyle/>
          <a:p>
            <a:r>
              <a:rPr lang="en-US" dirty="0"/>
              <a:t>Kum, H.C., Krishnamurthy A., </a:t>
            </a:r>
            <a:r>
              <a:rPr lang="en-US" dirty="0" err="1"/>
              <a:t>Machanavajjhala</a:t>
            </a:r>
            <a:r>
              <a:rPr lang="en-US" dirty="0"/>
              <a:t> A., and </a:t>
            </a:r>
            <a:r>
              <a:rPr lang="en-US" dirty="0" err="1"/>
              <a:t>Ahalt</a:t>
            </a:r>
            <a:r>
              <a:rPr lang="en-US" dirty="0"/>
              <a:t> S. </a:t>
            </a:r>
            <a:r>
              <a:rPr lang="en-US" b="1" dirty="0"/>
              <a:t>Social Genome: Putting Big Data to Work for Population Informatics.</a:t>
            </a:r>
            <a:r>
              <a:rPr lang="en-US" dirty="0"/>
              <a:t> IEEE Computer Special Outlook Issue. Jan 2014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026929342"/>
      </p:ext>
    </p:extLst>
  </p:cSld>
  <p:clrMapOvr>
    <a:masterClrMapping/>
  </p:clrMapOvr>
  <mc:AlternateContent xmlns:mc="http://schemas.openxmlformats.org/markup-compatibility/2006" xmlns:p14="http://schemas.microsoft.com/office/powerpoint/2010/main">
    <mc:Choice Requires="p14">
      <p:transition spd="slow" p14:dur="2000" advTm="56271"/>
    </mc:Choice>
    <mc:Fallback xmlns="">
      <p:transition spd="slow" advTm="56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p:txBody>
          <a:bodyPr>
            <a:normAutofit fontScale="90000"/>
          </a:bodyPr>
          <a:lstStyle/>
          <a:p>
            <a:r>
              <a:rPr lang="en-US" dirty="0"/>
              <a:t>The Social Genome Data Library</a:t>
            </a:r>
            <a:r>
              <a:rPr lang="en-US" dirty="0" smtClean="0"/>
              <a:t/>
            </a:r>
            <a:br>
              <a:rPr lang="en-US" dirty="0" smtClean="0"/>
            </a:br>
            <a:r>
              <a:rPr lang="en-US" sz="4000" dirty="0" smtClean="0"/>
              <a:t>Privacy platform for doing safe research</a:t>
            </a:r>
          </a:p>
        </p:txBody>
      </p:sp>
      <p:pic>
        <p:nvPicPr>
          <p:cNvPr id="72707" name="Content Placeholder 9"/>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a:xfrm>
            <a:off x="152400" y="1732755"/>
            <a:ext cx="3128962" cy="4535487"/>
          </a:xfrm>
        </p:spPr>
      </p:pic>
      <p:sp>
        <p:nvSpPr>
          <p:cNvPr id="7" name="Content Placeholder 5"/>
          <p:cNvSpPr txBox="1">
            <a:spLocks/>
          </p:cNvSpPr>
          <p:nvPr/>
        </p:nvSpPr>
        <p:spPr>
          <a:xfrm>
            <a:off x="2667000" y="1447800"/>
            <a:ext cx="6096000" cy="5105400"/>
          </a:xfrm>
          <a:prstGeom prst="rect">
            <a:avLst/>
          </a:prstGeom>
          <a:solidFill>
            <a:schemeClr val="bg1"/>
          </a:solidFill>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kern="0" dirty="0" smtClean="0"/>
              <a:t>Personal </a:t>
            </a:r>
            <a:r>
              <a:rPr lang="en-US" sz="2800" kern="0" dirty="0"/>
              <a:t>Data is </a:t>
            </a:r>
            <a:endParaRPr lang="en-US" sz="2800" kern="0" dirty="0" smtClean="0"/>
          </a:p>
          <a:p>
            <a:pPr lvl="1"/>
            <a:r>
              <a:rPr lang="en-US" sz="2400" kern="0" dirty="0" smtClean="0"/>
              <a:t>Delicate/Hazardous/Valuable</a:t>
            </a:r>
            <a:endParaRPr lang="en-US" sz="2400" kern="0" dirty="0"/>
          </a:p>
          <a:p>
            <a:r>
              <a:rPr lang="en-US" sz="2800" kern="0" dirty="0"/>
              <a:t>Important to have proper systems in place that give protection </a:t>
            </a:r>
            <a:r>
              <a:rPr lang="en-US" sz="2800" kern="0" dirty="0" smtClean="0"/>
              <a:t>(</a:t>
            </a:r>
            <a:r>
              <a:rPr lang="en-US" sz="2800" kern="0" dirty="0" smtClean="0">
                <a:solidFill>
                  <a:srgbClr val="0070C0"/>
                </a:solidFill>
              </a:rPr>
              <a:t>opt out</a:t>
            </a:r>
            <a:r>
              <a:rPr lang="en-US" sz="2800" kern="0" dirty="0" smtClean="0"/>
              <a:t>) </a:t>
            </a:r>
          </a:p>
          <a:p>
            <a:r>
              <a:rPr lang="en-US" sz="2800" kern="0" dirty="0" smtClean="0"/>
              <a:t>But </a:t>
            </a:r>
            <a:r>
              <a:rPr lang="en-US" sz="2800" kern="0" dirty="0"/>
              <a:t>allow for continued research in a safe </a:t>
            </a:r>
            <a:r>
              <a:rPr lang="en-US" sz="2800" kern="0" dirty="0" smtClean="0"/>
              <a:t>manner</a:t>
            </a:r>
            <a:r>
              <a:rPr lang="en-US" sz="2800" dirty="0" smtClean="0"/>
              <a:t> </a:t>
            </a:r>
            <a:r>
              <a:rPr lang="en-US" sz="2800" kern="0" dirty="0" smtClean="0"/>
              <a:t>(</a:t>
            </a:r>
            <a:r>
              <a:rPr lang="en-US" sz="2800" kern="0" dirty="0" err="1" smtClean="0">
                <a:solidFill>
                  <a:srgbClr val="0070C0"/>
                </a:solidFill>
              </a:rPr>
              <a:t>deidentified</a:t>
            </a:r>
            <a:r>
              <a:rPr lang="en-US" sz="2800" kern="0" dirty="0"/>
              <a:t> </a:t>
            </a:r>
            <a:r>
              <a:rPr lang="en-US" sz="2800" kern="0" dirty="0" smtClean="0"/>
              <a:t>when possible) </a:t>
            </a:r>
            <a:endParaRPr lang="en-US" sz="2800" dirty="0" smtClean="0"/>
          </a:p>
          <a:p>
            <a:r>
              <a:rPr lang="en-US" sz="2800" kern="0" dirty="0" smtClean="0"/>
              <a:t>All </a:t>
            </a:r>
            <a:r>
              <a:rPr lang="en-US" sz="2800" kern="0" dirty="0"/>
              <a:t>hazardous material need standards</a:t>
            </a:r>
          </a:p>
          <a:p>
            <a:pPr lvl="1">
              <a:lnSpc>
                <a:spcPct val="80000"/>
              </a:lnSpc>
            </a:pPr>
            <a:r>
              <a:rPr lang="en-US" sz="2400" kern="0" dirty="0">
                <a:solidFill>
                  <a:srgbClr val="0070C0"/>
                </a:solidFill>
              </a:rPr>
              <a:t>Safe environments </a:t>
            </a:r>
            <a:r>
              <a:rPr lang="en-US" sz="2400" kern="0" dirty="0"/>
              <a:t>to handle them in : closed </a:t>
            </a:r>
            <a:r>
              <a:rPr lang="en-US" sz="2400" kern="0" dirty="0">
                <a:solidFill>
                  <a:srgbClr val="0070C0"/>
                </a:solidFill>
              </a:rPr>
              <a:t>computer server system lab</a:t>
            </a:r>
          </a:p>
          <a:p>
            <a:pPr lvl="1">
              <a:lnSpc>
                <a:spcPct val="80000"/>
              </a:lnSpc>
            </a:pPr>
            <a:r>
              <a:rPr lang="en-US" sz="2400" kern="0" dirty="0">
                <a:solidFill>
                  <a:srgbClr val="0070C0"/>
                </a:solidFill>
              </a:rPr>
              <a:t>Proper handling procedures</a:t>
            </a:r>
            <a:r>
              <a:rPr lang="en-US" sz="2400" kern="0" dirty="0"/>
              <a:t> : what </a:t>
            </a:r>
            <a:r>
              <a:rPr lang="en-US" sz="2400" kern="0" dirty="0">
                <a:solidFill>
                  <a:srgbClr val="0070C0"/>
                </a:solidFill>
              </a:rPr>
              <a:t>software</a:t>
            </a:r>
            <a:r>
              <a:rPr lang="en-US" sz="2400" kern="0" dirty="0"/>
              <a:t>  are allowed to run on the data</a:t>
            </a:r>
          </a:p>
          <a:p>
            <a:pPr lvl="1">
              <a:lnSpc>
                <a:spcPct val="80000"/>
              </a:lnSpc>
            </a:pPr>
            <a:r>
              <a:rPr lang="en-US" sz="2400" kern="0" dirty="0">
                <a:solidFill>
                  <a:srgbClr val="0070C0"/>
                </a:solidFill>
              </a:rPr>
              <a:t>Safe containers </a:t>
            </a:r>
            <a:r>
              <a:rPr lang="en-US" sz="2400" kern="0" dirty="0"/>
              <a:t>to store them : </a:t>
            </a:r>
            <a:r>
              <a:rPr lang="en-US" sz="2400" kern="0" dirty="0">
                <a:solidFill>
                  <a:srgbClr val="0070C0"/>
                </a:solidFill>
              </a:rPr>
              <a:t>DB system</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06598267"/>
      </p:ext>
    </p:extLst>
  </p:cSld>
  <p:clrMapOvr>
    <a:masterClrMapping/>
  </p:clrMapOvr>
  <p:transition spd="slow" advTm="260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Ethical &amp; Controlled </a:t>
            </a:r>
            <a:r>
              <a:rPr lang="en-US" dirty="0" smtClean="0"/>
              <a:t>Repository</a:t>
            </a:r>
            <a:br>
              <a:rPr lang="en-US" dirty="0" smtClean="0"/>
            </a:br>
            <a:r>
              <a:rPr lang="en-US" sz="3600" dirty="0">
                <a:solidFill>
                  <a:schemeClr val="accent1">
                    <a:lumMod val="60000"/>
                    <a:lumOff val="40000"/>
                  </a:schemeClr>
                </a:solidFill>
              </a:rPr>
              <a:t>Very clear transparency in the use of the data</a:t>
            </a:r>
          </a:p>
        </p:txBody>
      </p:sp>
      <p:sp>
        <p:nvSpPr>
          <p:cNvPr id="19459" name="Content Placeholder 2"/>
          <p:cNvSpPr>
            <a:spLocks noGrp="1"/>
          </p:cNvSpPr>
          <p:nvPr>
            <p:ph idx="1"/>
          </p:nvPr>
        </p:nvSpPr>
        <p:spPr>
          <a:xfrm>
            <a:off x="457200" y="3505200"/>
            <a:ext cx="8229600" cy="3048000"/>
          </a:xfrm>
        </p:spPr>
        <p:txBody>
          <a:bodyPr/>
          <a:lstStyle/>
          <a:p>
            <a:r>
              <a:rPr lang="en-US" dirty="0" smtClean="0">
                <a:solidFill>
                  <a:srgbClr val="0070C0"/>
                </a:solidFill>
              </a:rPr>
              <a:t>Open Access</a:t>
            </a:r>
            <a:r>
              <a:rPr lang="en-US" dirty="0" smtClean="0"/>
              <a:t>: </a:t>
            </a:r>
            <a:r>
              <a:rPr lang="en-US" dirty="0"/>
              <a:t>S</a:t>
            </a:r>
            <a:r>
              <a:rPr lang="en-US" dirty="0" smtClean="0"/>
              <a:t>ummary statistics (open data)</a:t>
            </a:r>
          </a:p>
          <a:p>
            <a:r>
              <a:rPr lang="en-US" dirty="0" smtClean="0">
                <a:solidFill>
                  <a:srgbClr val="0070C0"/>
                </a:solidFill>
              </a:rPr>
              <a:t>Monitored Access</a:t>
            </a:r>
            <a:r>
              <a:rPr lang="en-US" dirty="0" smtClean="0"/>
              <a:t>: Register your research plan</a:t>
            </a:r>
          </a:p>
          <a:p>
            <a:r>
              <a:rPr lang="en-US" dirty="0" smtClean="0">
                <a:solidFill>
                  <a:srgbClr val="0070C0"/>
                </a:solidFill>
              </a:rPr>
              <a:t>Controlled Access</a:t>
            </a:r>
            <a:r>
              <a:rPr lang="en-US" dirty="0" smtClean="0"/>
              <a:t>: Approval by IRB</a:t>
            </a:r>
          </a:p>
          <a:p>
            <a:pPr lvl="1"/>
            <a:r>
              <a:rPr lang="en-US" dirty="0" smtClean="0"/>
              <a:t>Risk of privacy violation vs. benefit to society</a:t>
            </a:r>
          </a:p>
          <a:p>
            <a:r>
              <a:rPr lang="en-US" dirty="0" smtClean="0">
                <a:solidFill>
                  <a:srgbClr val="0070C0"/>
                </a:solidFill>
              </a:rPr>
              <a:t>Restricted Access</a:t>
            </a:r>
            <a:r>
              <a:rPr lang="en-US" dirty="0" smtClean="0"/>
              <a:t>: Link data accurately</a:t>
            </a:r>
            <a:endParaRPr lang="en-US" dirty="0"/>
          </a:p>
        </p:txBody>
      </p:sp>
      <p:grpSp>
        <p:nvGrpSpPr>
          <p:cNvPr id="7172" name="Group 5"/>
          <p:cNvGrpSpPr>
            <a:grpSpLocks/>
          </p:cNvGrpSpPr>
          <p:nvPr/>
        </p:nvGrpSpPr>
        <p:grpSpPr bwMode="auto">
          <a:xfrm>
            <a:off x="152400" y="2228049"/>
            <a:ext cx="8839200" cy="713589"/>
            <a:chOff x="384412" y="161505"/>
            <a:chExt cx="8382000" cy="792838"/>
          </a:xfrm>
        </p:grpSpPr>
        <p:sp>
          <p:nvSpPr>
            <p:cNvPr id="7" name="Rectangle 6"/>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cxnSp>
          <p:nvCxnSpPr>
            <p:cNvPr id="8" name="Straight Arrow Connector 7"/>
            <p:cNvCxnSpPr/>
            <p:nvPr/>
          </p:nvCxnSpPr>
          <p:spPr>
            <a:xfrm>
              <a:off x="990837" y="390094"/>
              <a:ext cx="6858000" cy="0"/>
            </a:xfrm>
            <a:prstGeom prst="straightConnector1">
              <a:avLst/>
            </a:prstGeom>
            <a:ln w="76200">
              <a:solidFill>
                <a:srgbClr val="FF66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177" name="Rectangle 8"/>
            <p:cNvSpPr>
              <a:spLocks noChangeArrowheads="1"/>
            </p:cNvSpPr>
            <p:nvPr/>
          </p:nvSpPr>
          <p:spPr bwMode="auto">
            <a:xfrm>
              <a:off x="384412" y="574771"/>
              <a:ext cx="8382000" cy="37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just" eaLnBrk="1" hangingPunct="1"/>
              <a:r>
                <a:rPr lang="en-US" altLang="en-US" sz="1620" b="1" dirty="0">
                  <a:solidFill>
                    <a:srgbClr val="FF6600"/>
                  </a:solidFill>
                </a:rPr>
                <a:t>Restricted                        </a:t>
              </a:r>
              <a:r>
                <a:rPr lang="en-US" altLang="en-US" sz="1620" b="1" dirty="0" smtClean="0">
                  <a:solidFill>
                    <a:srgbClr val="FF6600"/>
                  </a:solidFill>
                </a:rPr>
                <a:t>       Controlled                          </a:t>
              </a:r>
              <a:r>
                <a:rPr lang="en-US" altLang="en-US" sz="1620" b="1" dirty="0">
                  <a:solidFill>
                    <a:srgbClr val="FF6600"/>
                  </a:solidFill>
                </a:rPr>
                <a:t>Monitored                    </a:t>
              </a:r>
              <a:r>
                <a:rPr lang="en-US" altLang="en-US" sz="1620" b="1" dirty="0" smtClean="0">
                  <a:solidFill>
                    <a:srgbClr val="FF6600"/>
                  </a:solidFill>
                </a:rPr>
                <a:t>       Open</a:t>
              </a:r>
              <a:endParaRPr lang="en-US" altLang="en-US" sz="1620" b="1" dirty="0">
                <a:solidFill>
                  <a:srgbClr val="FF6600"/>
                </a:solidFill>
              </a:endParaRPr>
            </a:p>
          </p:txBody>
        </p:sp>
        <p:sp>
          <p:nvSpPr>
            <p:cNvPr id="10" name="Oval 9"/>
            <p:cNvSpPr/>
            <p:nvPr/>
          </p:nvSpPr>
          <p:spPr>
            <a:xfrm>
              <a:off x="70349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1" name="Oval 10"/>
            <p:cNvSpPr/>
            <p:nvPr/>
          </p:nvSpPr>
          <p:spPr>
            <a:xfrm>
              <a:off x="7848837" y="253575"/>
              <a:ext cx="274637"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2" name="Oval 11"/>
            <p:cNvSpPr/>
            <p:nvPr/>
          </p:nvSpPr>
          <p:spPr>
            <a:xfrm>
              <a:off x="580254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3" name="Oval 12"/>
            <p:cNvSpPr/>
            <p:nvPr/>
          </p:nvSpPr>
          <p:spPr>
            <a:xfrm>
              <a:off x="3340337" y="267862"/>
              <a:ext cx="274637" cy="274624"/>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4" name="Rectangle 13"/>
            <p:cNvSpPr/>
            <p:nvPr/>
          </p:nvSpPr>
          <p:spPr>
            <a:xfrm>
              <a:off x="1295638" y="390094"/>
              <a:ext cx="7470774" cy="410349"/>
            </a:xfrm>
            <a:prstGeom prst="rect">
              <a:avLst/>
            </a:prstGeom>
          </p:spPr>
          <p:txBody>
            <a:bodyPr wrap="square">
              <a:spAutoFit/>
            </a:bodyPr>
            <a:lstStyle/>
            <a:p>
              <a:pPr algn="just">
                <a:defRPr/>
              </a:pPr>
              <a:r>
                <a:rPr lang="en-US" dirty="0" smtClean="0">
                  <a:solidFill>
                    <a:schemeClr val="accent1">
                      <a:lumMod val="75000"/>
                    </a:schemeClr>
                  </a:solidFill>
                  <a:ea typeface="ヒラギノ角ゴ ProN W3" charset="0"/>
                </a:rPr>
                <a:t>  Protection                                                                                              Usability</a:t>
              </a:r>
              <a:endParaRPr lang="en-US" dirty="0">
                <a:solidFill>
                  <a:schemeClr val="accent1">
                    <a:lumMod val="75000"/>
                  </a:schemeClr>
                </a:solidFill>
                <a:ea typeface="ヒラギノ角ゴ ProN W3" charset="0"/>
              </a:endParaRPr>
            </a:p>
          </p:txBody>
        </p:sp>
      </p:grpSp>
      <p:sp>
        <p:nvSpPr>
          <p:cNvPr id="2" name="Rectangle 1"/>
          <p:cNvSpPr/>
          <p:nvPr/>
        </p:nvSpPr>
        <p:spPr>
          <a:xfrm>
            <a:off x="128757" y="1657724"/>
            <a:ext cx="8839200" cy="461665"/>
          </a:xfrm>
          <a:prstGeom prst="rect">
            <a:avLst/>
          </a:prstGeom>
        </p:spPr>
        <p:txBody>
          <a:bodyPr wrap="square">
            <a:spAutoFit/>
          </a:bodyPr>
          <a:lstStyle/>
          <a:p>
            <a:r>
              <a:rPr lang="en-US" sz="2400" kern="0" dirty="0" smtClean="0"/>
              <a:t>Riskier Data							Safer Data</a:t>
            </a:r>
            <a:endParaRPr lang="en-US" sz="24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67687446"/>
      </p:ext>
    </p:extLst>
  </p:cSld>
  <p:clrMapOvr>
    <a:masterClrMapping/>
  </p:clrMapOvr>
  <mc:AlternateContent xmlns:mc="http://schemas.openxmlformats.org/markup-compatibility/2006" xmlns:p14="http://schemas.microsoft.com/office/powerpoint/2010/main">
    <mc:Choice Requires="p14">
      <p:transition spd="slow" p14:dur="2000" advTm="33148"/>
    </mc:Choice>
    <mc:Fallback xmlns="">
      <p:transition spd="slow" advTm="33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6"/>
</p:tagLst>
</file>

<file path=ppt/tags/tag2.xml><?xml version="1.0" encoding="utf-8"?>
<p:tagLst xmlns:a="http://schemas.openxmlformats.org/drawingml/2006/main" xmlns:r="http://schemas.openxmlformats.org/officeDocument/2006/relationships" xmlns:p="http://schemas.openxmlformats.org/presentationml/2006/main">
  <p:tag name="TIMING" val="|76.8"/>
</p:tagLst>
</file>

<file path=ppt/tags/tag3.xml><?xml version="1.0" encoding="utf-8"?>
<p:tagLst xmlns:a="http://schemas.openxmlformats.org/drawingml/2006/main" xmlns:r="http://schemas.openxmlformats.org/officeDocument/2006/relationships" xmlns:p="http://schemas.openxmlformats.org/presentationml/2006/main">
  <p:tag name="TIMING" val="|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2764</TotalTime>
  <Words>2389</Words>
  <Application>Microsoft Office PowerPoint</Application>
  <PresentationFormat>On-screen Show (4:3)</PresentationFormat>
  <Paragraphs>337</Paragraphs>
  <Slides>26</Slides>
  <Notes>21</Notes>
  <HiddenSlides>0</HiddenSlides>
  <MMClips>24</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Gill Sans Light</vt:lpstr>
      <vt:lpstr>Gulim</vt:lpstr>
      <vt:lpstr>Gulim</vt:lpstr>
      <vt:lpstr>맑은 고딕</vt:lpstr>
      <vt:lpstr>ＭＳ Ｐゴシック</vt:lpstr>
      <vt:lpstr>ヒラギノ角ゴ Pro W3</vt:lpstr>
      <vt:lpstr>ヒラギノ角ゴ ProN W3</vt:lpstr>
      <vt:lpstr>Arial</vt:lpstr>
      <vt:lpstr>Book Antiqua</vt:lpstr>
      <vt:lpstr>Calibri</vt:lpstr>
      <vt:lpstr>Times New Roman</vt:lpstr>
      <vt:lpstr>Webdings</vt:lpstr>
      <vt:lpstr>Wingdings</vt:lpstr>
      <vt:lpstr>Office Theme</vt:lpstr>
      <vt:lpstr>PowerPoint Presentation</vt:lpstr>
      <vt:lpstr>PowerPoint Presentation</vt:lpstr>
      <vt:lpstr>The Cost of the Digital Society</vt:lpstr>
      <vt:lpstr>Why not reap the benefits too ?</vt:lpstr>
      <vt:lpstr>The Problem</vt:lpstr>
      <vt:lpstr>The Power of the Social Genome</vt:lpstr>
      <vt:lpstr>The Impact: Population Informatics</vt:lpstr>
      <vt:lpstr>The Social Genome Data Library Privacy platform for doing safe research</vt:lpstr>
      <vt:lpstr>Ethical &amp; Controlled Repository Very clear transparency in the use of the data</vt:lpstr>
      <vt:lpstr>Differential Privacy Privacy is a BUDGET constrained problem</vt:lpstr>
      <vt:lpstr>WORKFLOW</vt:lpstr>
      <vt:lpstr>System of Access Models</vt:lpstr>
      <vt:lpstr>The start …</vt:lpstr>
      <vt:lpstr>IRB: Risk of privacy violation vs. Benefit to Society</vt:lpstr>
      <vt:lpstr>Restricted Access :  Prepare the customized data</vt:lpstr>
      <vt:lpstr>Controlled Access :  Model using given tools</vt:lpstr>
      <vt:lpstr>Monitored Access :  Freely Repurpose </vt:lpstr>
      <vt:lpstr>Open Access :  No restriction on use </vt:lpstr>
      <vt:lpstr>Use Published Data for Good Decision Making</vt:lpstr>
      <vt:lpstr>Take Away I Information Accountability Works</vt:lpstr>
      <vt:lpstr>Take Away II Privacy is a BUDGET constrained problem</vt:lpstr>
      <vt:lpstr>Take Away III Privacy Expectation for Doing Research</vt:lpstr>
      <vt:lpstr>Will you donate your data  to find a cure for cancer?</vt:lpstr>
      <vt:lpstr>Privacy Preserving  Interactive Record Linkage</vt:lpstr>
      <vt:lpstr>Privacy Protection Mechanism</vt:lpstr>
      <vt:lpstr>Comparison of risk and usability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 Choi</dc:creator>
  <cp:lastModifiedBy>Kum, Hye-Chung</cp:lastModifiedBy>
  <cp:revision>201</cp:revision>
  <cp:lastPrinted>2014-08-20T19:11:52Z</cp:lastPrinted>
  <dcterms:created xsi:type="dcterms:W3CDTF">2014-04-25T17:15:56Z</dcterms:created>
  <dcterms:modified xsi:type="dcterms:W3CDTF">2015-02-13T14:33:50Z</dcterms:modified>
</cp:coreProperties>
</file>